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rts/chart3.xml" ContentType="application/vnd.openxmlformats-officedocument.drawingml.chart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notesMasterIdLst>
    <p:notesMasterId r:id="rId142"/>
  </p:notesMasterIdLst>
  <p:sldIdLst>
    <p:sldId id="532" r:id="rId3"/>
    <p:sldId id="796" r:id="rId4"/>
    <p:sldId id="797" r:id="rId5"/>
    <p:sldId id="798" r:id="rId6"/>
    <p:sldId id="799" r:id="rId7"/>
    <p:sldId id="800" r:id="rId8"/>
    <p:sldId id="801" r:id="rId9"/>
    <p:sldId id="802" r:id="rId10"/>
    <p:sldId id="803" r:id="rId11"/>
    <p:sldId id="804" r:id="rId12"/>
    <p:sldId id="805" r:id="rId13"/>
    <p:sldId id="806" r:id="rId14"/>
    <p:sldId id="807" r:id="rId15"/>
    <p:sldId id="808" r:id="rId16"/>
    <p:sldId id="809" r:id="rId17"/>
    <p:sldId id="810" r:id="rId18"/>
    <p:sldId id="811" r:id="rId19"/>
    <p:sldId id="812" r:id="rId20"/>
    <p:sldId id="813" r:id="rId21"/>
    <p:sldId id="814" r:id="rId22"/>
    <p:sldId id="815" r:id="rId23"/>
    <p:sldId id="816" r:id="rId24"/>
    <p:sldId id="817" r:id="rId25"/>
    <p:sldId id="818" r:id="rId26"/>
    <p:sldId id="819" r:id="rId27"/>
    <p:sldId id="820" r:id="rId28"/>
    <p:sldId id="821" r:id="rId29"/>
    <p:sldId id="822" r:id="rId30"/>
    <p:sldId id="823" r:id="rId31"/>
    <p:sldId id="824" r:id="rId32"/>
    <p:sldId id="825" r:id="rId33"/>
    <p:sldId id="826" r:id="rId34"/>
    <p:sldId id="827" r:id="rId35"/>
    <p:sldId id="828" r:id="rId36"/>
    <p:sldId id="829" r:id="rId37"/>
    <p:sldId id="830" r:id="rId38"/>
    <p:sldId id="831" r:id="rId39"/>
    <p:sldId id="832" r:id="rId40"/>
    <p:sldId id="833" r:id="rId41"/>
    <p:sldId id="834" r:id="rId42"/>
    <p:sldId id="835" r:id="rId43"/>
    <p:sldId id="836" r:id="rId44"/>
    <p:sldId id="837" r:id="rId45"/>
    <p:sldId id="838" r:id="rId46"/>
    <p:sldId id="839" r:id="rId47"/>
    <p:sldId id="840" r:id="rId48"/>
    <p:sldId id="841" r:id="rId49"/>
    <p:sldId id="842" r:id="rId50"/>
    <p:sldId id="843" r:id="rId51"/>
    <p:sldId id="844" r:id="rId52"/>
    <p:sldId id="845" r:id="rId53"/>
    <p:sldId id="846" r:id="rId54"/>
    <p:sldId id="847" r:id="rId55"/>
    <p:sldId id="848" r:id="rId56"/>
    <p:sldId id="849" r:id="rId57"/>
    <p:sldId id="850" r:id="rId58"/>
    <p:sldId id="851" r:id="rId59"/>
    <p:sldId id="852" r:id="rId60"/>
    <p:sldId id="853" r:id="rId61"/>
    <p:sldId id="854" r:id="rId62"/>
    <p:sldId id="855" r:id="rId63"/>
    <p:sldId id="856" r:id="rId64"/>
    <p:sldId id="857" r:id="rId65"/>
    <p:sldId id="858" r:id="rId66"/>
    <p:sldId id="859" r:id="rId67"/>
    <p:sldId id="860" r:id="rId68"/>
    <p:sldId id="861" r:id="rId69"/>
    <p:sldId id="862" r:id="rId70"/>
    <p:sldId id="863" r:id="rId71"/>
    <p:sldId id="864" r:id="rId72"/>
    <p:sldId id="865" r:id="rId73"/>
    <p:sldId id="866" r:id="rId74"/>
    <p:sldId id="867" r:id="rId75"/>
    <p:sldId id="868" r:id="rId76"/>
    <p:sldId id="869" r:id="rId77"/>
    <p:sldId id="870" r:id="rId78"/>
    <p:sldId id="871" r:id="rId79"/>
    <p:sldId id="872" r:id="rId80"/>
    <p:sldId id="873" r:id="rId81"/>
    <p:sldId id="874" r:id="rId82"/>
    <p:sldId id="875" r:id="rId83"/>
    <p:sldId id="876" r:id="rId84"/>
    <p:sldId id="877" r:id="rId85"/>
    <p:sldId id="878" r:id="rId86"/>
    <p:sldId id="879" r:id="rId87"/>
    <p:sldId id="880" r:id="rId88"/>
    <p:sldId id="744" r:id="rId89"/>
    <p:sldId id="745" r:id="rId90"/>
    <p:sldId id="746" r:id="rId91"/>
    <p:sldId id="747" r:id="rId92"/>
    <p:sldId id="748" r:id="rId93"/>
    <p:sldId id="749" r:id="rId94"/>
    <p:sldId id="750" r:id="rId95"/>
    <p:sldId id="751" r:id="rId96"/>
    <p:sldId id="752" r:id="rId97"/>
    <p:sldId id="753" r:id="rId98"/>
    <p:sldId id="754" r:id="rId99"/>
    <p:sldId id="755" r:id="rId100"/>
    <p:sldId id="756" r:id="rId101"/>
    <p:sldId id="757" r:id="rId102"/>
    <p:sldId id="758" r:id="rId103"/>
    <p:sldId id="780" r:id="rId104"/>
    <p:sldId id="760" r:id="rId105"/>
    <p:sldId id="761" r:id="rId106"/>
    <p:sldId id="762" r:id="rId107"/>
    <p:sldId id="763" r:id="rId108"/>
    <p:sldId id="764" r:id="rId109"/>
    <p:sldId id="765" r:id="rId110"/>
    <p:sldId id="766" r:id="rId111"/>
    <p:sldId id="767" r:id="rId112"/>
    <p:sldId id="768" r:id="rId113"/>
    <p:sldId id="769" r:id="rId114"/>
    <p:sldId id="770" r:id="rId115"/>
    <p:sldId id="771" r:id="rId116"/>
    <p:sldId id="772" r:id="rId117"/>
    <p:sldId id="773" r:id="rId118"/>
    <p:sldId id="774" r:id="rId119"/>
    <p:sldId id="775" r:id="rId120"/>
    <p:sldId id="776" r:id="rId121"/>
    <p:sldId id="777" r:id="rId122"/>
    <p:sldId id="778" r:id="rId123"/>
    <p:sldId id="650" r:id="rId124"/>
    <p:sldId id="651" r:id="rId125"/>
    <p:sldId id="782" r:id="rId126"/>
    <p:sldId id="783" r:id="rId127"/>
    <p:sldId id="784" r:id="rId128"/>
    <p:sldId id="661" r:id="rId129"/>
    <p:sldId id="785" r:id="rId130"/>
    <p:sldId id="786" r:id="rId131"/>
    <p:sldId id="787" r:id="rId132"/>
    <p:sldId id="788" r:id="rId133"/>
    <p:sldId id="789" r:id="rId134"/>
    <p:sldId id="790" r:id="rId135"/>
    <p:sldId id="791" r:id="rId136"/>
    <p:sldId id="792" r:id="rId137"/>
    <p:sldId id="793" r:id="rId138"/>
    <p:sldId id="794" r:id="rId139"/>
    <p:sldId id="795" r:id="rId140"/>
    <p:sldId id="685" r:id="rId141"/>
  </p:sldIdLst>
  <p:sldSz cx="10693400" cy="7561263"/>
  <p:notesSz cx="6735763" cy="9866313"/>
  <p:embeddedFontLst>
    <p:embeddedFont>
      <p:font typeface="KoPub돋움체 Medium" panose="02020603020101020101" pitchFamily="18" charset="-127"/>
      <p:regular r:id="rId143"/>
    </p:embeddedFont>
    <p:embeddedFont>
      <p:font typeface="Wingdings 2" panose="05020102010507070707" pitchFamily="18" charset="2"/>
      <p:regular r:id="rId144"/>
    </p:embeddedFont>
    <p:embeddedFont>
      <p:font typeface="맑은 고딕" panose="020B0503020000020004" pitchFamily="50" charset="-127"/>
      <p:regular r:id="rId145"/>
      <p:bold r:id="rId146"/>
    </p:embeddedFont>
    <p:embeddedFont>
      <p:font typeface="나눔고딕" panose="020D0604000000000000" pitchFamily="50" charset="-127"/>
      <p:regular r:id="rId147"/>
      <p:bold r:id="rId148"/>
    </p:embeddedFont>
    <p:embeddedFont>
      <p:font typeface="Verdana" panose="020B0604030504040204" pitchFamily="34" charset="0"/>
      <p:regular r:id="rId149"/>
      <p:bold r:id="rId150"/>
      <p:italic r:id="rId151"/>
      <p:boldItalic r:id="rId152"/>
    </p:embeddedFont>
    <p:embeddedFont>
      <p:font typeface="Cambria Math" panose="02040503050406030204" pitchFamily="18" charset="0"/>
      <p:regular r:id="rId153"/>
    </p:embeddedFont>
    <p:embeddedFont>
      <p:font typeface="Rix모던고딕 EB" panose="02020603020101020101" pitchFamily="18" charset="-127"/>
      <p:regular r:id="rId154"/>
    </p:embeddedFont>
  </p:embeddedFontLst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Malgun Gothic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427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AC1414"/>
    <a:srgbClr val="FFEFEF"/>
    <a:srgbClr val="66CCFF"/>
    <a:srgbClr val="FF7C80"/>
    <a:srgbClr val="FEDADA"/>
    <a:srgbClr val="FFFFCC"/>
    <a:srgbClr val="FFCC66"/>
    <a:srgbClr val="CCFFCC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5745" autoAdjust="0"/>
  </p:normalViewPr>
  <p:slideViewPr>
    <p:cSldViewPr>
      <p:cViewPr varScale="1">
        <p:scale>
          <a:sx n="112" d="100"/>
          <a:sy n="112" d="100"/>
        </p:scale>
        <p:origin x="-1524" y="-78"/>
      </p:cViewPr>
      <p:guideLst>
        <p:guide orient="horz" pos="2427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-3744" y="-96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font" Target="fonts/font7.fntdata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font" Target="fonts/font8.fntdata"/><Relationship Id="rId155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font" Target="fonts/font9.fntdata"/><Relationship Id="rId156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font" Target="fonts/font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font" Target="fonts/font11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font" Target="fonts/font12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2.fntdata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&#53685;&#54633;%20&#47928;&#49436;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&#53685;&#54633;%20&#47928;&#49436;1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Sheet1!$F$2:$F$8</c:f>
              <c:numCache>
                <c:formatCode>General</c:formatCode>
                <c:ptCount val="7"/>
                <c:pt idx="0">
                  <c:v>32</c:v>
                </c:pt>
                <c:pt idx="1">
                  <c:v>40</c:v>
                </c:pt>
                <c:pt idx="2">
                  <c:v>43</c:v>
                </c:pt>
                <c:pt idx="3">
                  <c:v>48</c:v>
                </c:pt>
                <c:pt idx="4">
                  <c:v>50</c:v>
                </c:pt>
                <c:pt idx="5">
                  <c:v>55</c:v>
                </c:pt>
                <c:pt idx="6">
                  <c:v>65</c:v>
                </c:pt>
              </c:numCache>
            </c:numRef>
          </c:xVal>
          <c:yVal>
            <c:numRef>
              <c:f>Sheet1!$I$2:$I$8</c:f>
              <c:numCache>
                <c:formatCode>General</c:formatCode>
                <c:ptCount val="7"/>
                <c:pt idx="0">
                  <c:v>1.088888888888889</c:v>
                </c:pt>
                <c:pt idx="1">
                  <c:v>1.375</c:v>
                </c:pt>
                <c:pt idx="2">
                  <c:v>1.4694444444444446</c:v>
                </c:pt>
                <c:pt idx="3">
                  <c:v>1.6472222222222221</c:v>
                </c:pt>
                <c:pt idx="4">
                  <c:v>1.7027777777777779</c:v>
                </c:pt>
                <c:pt idx="5">
                  <c:v>1.8777777777777778</c:v>
                </c:pt>
                <c:pt idx="6">
                  <c:v>2.2194444444444446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E75-47A4-95BE-088CC09465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560704"/>
        <c:axId val="213561280"/>
      </c:scatterChart>
      <c:valAx>
        <c:axId val="213560704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/>
                  <a:t>TV</a:t>
                </a:r>
                <a:r>
                  <a:rPr lang="en-US" altLang="ko-KR" baseline="0" dirty="0"/>
                  <a:t> </a:t>
                </a:r>
                <a:r>
                  <a:rPr lang="ko-KR" altLang="en-US" baseline="0" dirty="0"/>
                  <a:t>크기 </a:t>
                </a:r>
                <a:r>
                  <a:rPr lang="en-US" altLang="ko-KR" baseline="0" dirty="0"/>
                  <a:t>(inch)</a:t>
                </a:r>
                <a:endParaRPr lang="ko-KR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61280"/>
        <c:crosses val="autoZero"/>
        <c:crossBetween val="midCat"/>
      </c:valAx>
      <c:valAx>
        <c:axId val="213561280"/>
        <c:scaling>
          <c:orientation val="minMax"/>
          <c:max val="3.5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텍스트 </a:t>
                </a:r>
                <a:endParaRPr lang="en-US" altLang="ko-KR"/>
              </a:p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크기 </a:t>
                </a:r>
                <a:r>
                  <a:rPr lang="en-US" altLang="ko-KR"/>
                  <a:t>(cm)</a:t>
                </a:r>
                <a:endParaRPr lang="ko-KR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60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Sheet1!$A$17:$A$26</c:f>
              <c:numCache>
                <c:formatCode>General</c:formatCode>
                <c:ptCount val="10"/>
                <c:pt idx="0">
                  <c:v>40</c:v>
                </c:pt>
                <c:pt idx="1">
                  <c:v>48</c:v>
                </c:pt>
                <c:pt idx="2">
                  <c:v>50</c:v>
                </c:pt>
                <c:pt idx="3">
                  <c:v>55</c:v>
                </c:pt>
                <c:pt idx="4">
                  <c:v>60</c:v>
                </c:pt>
                <c:pt idx="5">
                  <c:v>65</c:v>
                </c:pt>
                <c:pt idx="6">
                  <c:v>75</c:v>
                </c:pt>
                <c:pt idx="7">
                  <c:v>78</c:v>
                </c:pt>
                <c:pt idx="8">
                  <c:v>85</c:v>
                </c:pt>
                <c:pt idx="9">
                  <c:v>88</c:v>
                </c:pt>
              </c:numCache>
            </c:numRef>
          </c:xVal>
          <c:yVal>
            <c:numRef>
              <c:f>Sheet1!$B$17:$B$26</c:f>
              <c:numCache>
                <c:formatCode>General</c:formatCode>
                <c:ptCount val="10"/>
                <c:pt idx="0">
                  <c:v>1.38</c:v>
                </c:pt>
                <c:pt idx="1">
                  <c:v>1.65</c:v>
                </c:pt>
                <c:pt idx="2">
                  <c:v>1.7</c:v>
                </c:pt>
                <c:pt idx="3">
                  <c:v>1.88</c:v>
                </c:pt>
                <c:pt idx="4">
                  <c:v>2.0699999999999998</c:v>
                </c:pt>
                <c:pt idx="5">
                  <c:v>2.2200000000000002</c:v>
                </c:pt>
                <c:pt idx="6">
                  <c:v>2.57</c:v>
                </c:pt>
                <c:pt idx="7">
                  <c:v>2.7</c:v>
                </c:pt>
                <c:pt idx="8">
                  <c:v>2.91</c:v>
                </c:pt>
                <c:pt idx="9">
                  <c:v>3.04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116-4593-BDFE-0AD1C7F4D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562432"/>
        <c:axId val="213563008"/>
      </c:scatterChart>
      <c:valAx>
        <c:axId val="213562432"/>
        <c:scaling>
          <c:orientation val="minMax"/>
          <c:max val="90"/>
          <c:min val="3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baseline="0" dirty="0" smtClean="0"/>
                  <a:t>화면</a:t>
                </a:r>
                <a:r>
                  <a:rPr lang="en-US" altLang="ko-KR" baseline="0" dirty="0" smtClean="0"/>
                  <a:t> </a:t>
                </a:r>
                <a:r>
                  <a:rPr lang="ko-KR" altLang="en-US" baseline="0" dirty="0"/>
                  <a:t>크기 </a:t>
                </a:r>
                <a:r>
                  <a:rPr lang="en-US" altLang="ko-KR" baseline="0" dirty="0"/>
                  <a:t>(inch)</a:t>
                </a:r>
                <a:endParaRPr lang="ko-KR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63008"/>
        <c:crosses val="autoZero"/>
        <c:crossBetween val="midCat"/>
      </c:valAx>
      <c:valAx>
        <c:axId val="21356300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텍스트 크기</a:t>
                </a:r>
                <a:r>
                  <a:rPr lang="en-US" altLang="ko-KR"/>
                  <a:t>(cm)</a:t>
                </a:r>
                <a:endParaRPr lang="ko-KR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624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baseline="0" smtClean="0"/>
              <a:t>화면</a:t>
            </a:r>
            <a:r>
              <a:rPr lang="en-US" altLang="ko-KR" sz="1200" b="1" baseline="0" dirty="0" smtClean="0"/>
              <a:t> </a:t>
            </a:r>
            <a:r>
              <a:rPr lang="ko-KR" altLang="en-US" sz="1200" b="1" baseline="0" dirty="0"/>
              <a:t>크기 별 최소 포인팅 영역 너비</a:t>
            </a:r>
            <a:endParaRPr lang="ko-KR" altLang="en-US" sz="1200" b="1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Sheet3!$L$12:$L$23</c:f>
              <c:numCache>
                <c:formatCode>General</c:formatCode>
                <c:ptCount val="12"/>
                <c:pt idx="0">
                  <c:v>32</c:v>
                </c:pt>
                <c:pt idx="1">
                  <c:v>40</c:v>
                </c:pt>
                <c:pt idx="2">
                  <c:v>43</c:v>
                </c:pt>
                <c:pt idx="3">
                  <c:v>48</c:v>
                </c:pt>
                <c:pt idx="4">
                  <c:v>50</c:v>
                </c:pt>
                <c:pt idx="5">
                  <c:v>55</c:v>
                </c:pt>
                <c:pt idx="6">
                  <c:v>60</c:v>
                </c:pt>
                <c:pt idx="7">
                  <c:v>65</c:v>
                </c:pt>
                <c:pt idx="8">
                  <c:v>75</c:v>
                </c:pt>
                <c:pt idx="9">
                  <c:v>78</c:v>
                </c:pt>
                <c:pt idx="10">
                  <c:v>85</c:v>
                </c:pt>
                <c:pt idx="11">
                  <c:v>88</c:v>
                </c:pt>
              </c:numCache>
            </c:numRef>
          </c:xVal>
          <c:yVal>
            <c:numRef>
              <c:f>Sheet3!$M$12:$M$23</c:f>
              <c:numCache>
                <c:formatCode>General</c:formatCode>
                <c:ptCount val="12"/>
                <c:pt idx="0">
                  <c:v>3.83</c:v>
                </c:pt>
                <c:pt idx="1">
                  <c:v>4.78</c:v>
                </c:pt>
                <c:pt idx="2">
                  <c:v>5.16</c:v>
                </c:pt>
                <c:pt idx="3">
                  <c:v>5.75</c:v>
                </c:pt>
                <c:pt idx="4">
                  <c:v>5.98</c:v>
                </c:pt>
                <c:pt idx="5">
                  <c:v>6.59</c:v>
                </c:pt>
                <c:pt idx="6">
                  <c:v>7.19</c:v>
                </c:pt>
                <c:pt idx="7">
                  <c:v>7.78</c:v>
                </c:pt>
                <c:pt idx="8">
                  <c:v>8.98</c:v>
                </c:pt>
                <c:pt idx="9">
                  <c:v>9.34</c:v>
                </c:pt>
                <c:pt idx="10">
                  <c:v>10.18</c:v>
                </c:pt>
                <c:pt idx="11">
                  <c:v>10.54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4EA-49D8-A2C5-00B1F6303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563584"/>
        <c:axId val="129638976"/>
      </c:scatterChart>
      <c:valAx>
        <c:axId val="213563584"/>
        <c:scaling>
          <c:orientation val="minMax"/>
          <c:max val="88"/>
          <c:min val="3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 smtClean="0"/>
                  <a:t>화면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크기 </a:t>
                </a:r>
                <a:r>
                  <a:rPr lang="en-US" altLang="ko-KR" dirty="0" smtClean="0"/>
                  <a:t>(inch)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9638976"/>
        <c:crosses val="autoZero"/>
        <c:crossBetween val="midCat"/>
      </c:valAx>
      <c:valAx>
        <c:axId val="12963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dirty="0" smtClean="0"/>
                  <a:t>영역너비</a:t>
                </a:r>
                <a:endParaRPr lang="en-US" altLang="ko-KR" dirty="0" smtClean="0"/>
              </a:p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 smtClean="0"/>
                  <a:t>(cm)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563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0193" cy="493237"/>
          </a:xfrm>
          <a:prstGeom prst="rect">
            <a:avLst/>
          </a:prstGeom>
        </p:spPr>
        <p:txBody>
          <a:bodyPr vert="horz" lIns="90762" tIns="45381" rIns="90762" bIns="45381" rtlCol="0"/>
          <a:lstStyle>
            <a:lvl1pPr algn="l" defTabSz="1033981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000" y="0"/>
            <a:ext cx="2920193" cy="493237"/>
          </a:xfrm>
          <a:prstGeom prst="rect">
            <a:avLst/>
          </a:prstGeom>
        </p:spPr>
        <p:txBody>
          <a:bodyPr vert="horz" lIns="90762" tIns="45381" rIns="90762" bIns="45381" rtlCol="0"/>
          <a:lstStyle>
            <a:lvl1pPr algn="r" defTabSz="1033981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0F797B8-CD4C-41F8-B027-FC4F8A2B5BC3}" type="datetimeFigureOut">
              <a:rPr lang="ko-KR" altLang="en-US"/>
              <a:pPr>
                <a:defRPr/>
              </a:pPr>
              <a:t>2016-11-15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41363"/>
            <a:ext cx="5230813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2" tIns="45381" rIns="90762" bIns="45381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891" y="4686538"/>
            <a:ext cx="5387982" cy="4439132"/>
          </a:xfrm>
          <a:prstGeom prst="rect">
            <a:avLst/>
          </a:prstGeom>
        </p:spPr>
        <p:txBody>
          <a:bodyPr vert="horz" lIns="90762" tIns="45381" rIns="90762" bIns="45381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501"/>
            <a:ext cx="2920193" cy="493236"/>
          </a:xfrm>
          <a:prstGeom prst="rect">
            <a:avLst/>
          </a:prstGeom>
        </p:spPr>
        <p:txBody>
          <a:bodyPr vert="horz" lIns="90762" tIns="45381" rIns="90762" bIns="45381" rtlCol="0" anchor="b"/>
          <a:lstStyle>
            <a:lvl1pPr algn="l" defTabSz="1033981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000" y="9371501"/>
            <a:ext cx="2920193" cy="493236"/>
          </a:xfrm>
          <a:prstGeom prst="rect">
            <a:avLst/>
          </a:prstGeom>
        </p:spPr>
        <p:txBody>
          <a:bodyPr vert="horz" lIns="90762" tIns="45381" rIns="90762" bIns="45381" rtlCol="0" anchor="b"/>
          <a:lstStyle>
            <a:lvl1pPr algn="r" defTabSz="1033981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92E57E6-DFF4-4C1E-9E9B-AC36C6B7988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itchFamily="50" charset="-127"/>
        <a:ea typeface="Malgun Gothic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5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11233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746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09263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04778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540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02060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19618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70342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79215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5767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95215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08689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833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37250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490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255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2976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30436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42772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47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24176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308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1190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0541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08164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3703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04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190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525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4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9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597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546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62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092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440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049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97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760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394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279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188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249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700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71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674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563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251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4031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835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255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870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552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338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1431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28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5304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158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9451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1386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0294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2536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820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5499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6423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7864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0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6957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319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611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671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091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3349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0968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7317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1434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5290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57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http://digxtal.com/insight/20130114/on-ergonomic-viewing-condition/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306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427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3074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971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5037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373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584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1411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8844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6840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056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3303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3972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5753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3522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1125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4039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018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9376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10798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6361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039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5213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6576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0639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17938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7584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4991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0113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57440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1952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53412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54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03398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2E57E6-DFF4-4C1E-9E9B-AC36C6B79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3398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3213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927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1166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0120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9788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2577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8316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227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8778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8581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2E57E6-DFF4-4C1E-9E9B-AC36C6B79886}" type="slidenum">
              <a:rPr lang="ko-KR" altLang="en-US" smtClean="0"/>
              <a:pPr>
                <a:defRPr/>
              </a:pPr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3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1"/>
          <p:cNvSpPr txBox="1">
            <a:spLocks/>
          </p:cNvSpPr>
          <p:nvPr userDrawn="1"/>
        </p:nvSpPr>
        <p:spPr>
          <a:xfrm>
            <a:off x="8609013" y="687863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z="1000" b="1" kern="1200" spc="-1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00" b="1" kern="1200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4995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 txBox="1">
            <a:spLocks/>
          </p:cNvSpPr>
          <p:nvPr userDrawn="1"/>
        </p:nvSpPr>
        <p:spPr>
          <a:xfrm>
            <a:off x="8609013" y="6878638"/>
            <a:ext cx="1701800" cy="569912"/>
          </a:xfrm>
          <a:prstGeom prst="rect">
            <a:avLst/>
          </a:prstGeom>
        </p:spPr>
        <p:txBody>
          <a:bodyPr lIns="104306" tIns="52153" rIns="104306" bIns="52153" anchor="ctr"/>
          <a:lstStyle>
            <a:defPPr>
              <a:defRPr lang="ko-KR"/>
            </a:defPPr>
            <a:lvl1pPr marL="0" algn="r" defTabSz="1043056" rtl="0" eaLnBrk="1" latinLnBrk="1" hangingPunct="1"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D1A472F-E1AA-490E-88F7-82C37E63A517}" type="slidenum">
              <a:rPr kumimoji="0" lang="ko-KR" altLang="en-US" sz="1000" b="1" kern="1200" spc="-1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000" b="1" kern="1200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862851" y="282810"/>
            <a:ext cx="25244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0" lang="ko-KR" altLang="en-US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디지털 </a:t>
            </a:r>
            <a:r>
              <a:rPr kumimoji="0" lang="ko-KR" altLang="en-US" sz="9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시민시장실</a:t>
            </a:r>
            <a:r>
              <a:rPr kumimoji="0" lang="ko-KR" altLang="en-US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구축사업</a:t>
            </a:r>
            <a:r>
              <a:rPr kumimoji="0" lang="en-US" altLang="ko-KR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– </a:t>
            </a:r>
            <a:r>
              <a:rPr kumimoji="0" lang="en-US" altLang="ko-KR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UI/UX </a:t>
            </a:r>
            <a:r>
              <a:rPr kumimoji="0" lang="ko-KR" altLang="en-US" sz="9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표준설계서</a:t>
            </a:r>
            <a:endParaRPr kumimoji="0" lang="en-US" altLang="ko-KR" sz="900" b="1" spc="-1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13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25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3400" cy="696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021513"/>
            <a:ext cx="11588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97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IDigitalU.bmp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3"/>
          <a:stretch/>
        </p:blipFill>
        <p:spPr bwMode="auto">
          <a:xfrm>
            <a:off x="8947100" y="6703244"/>
            <a:ext cx="1658937" cy="8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 userDrawn="1"/>
        </p:nvSpPr>
        <p:spPr>
          <a:xfrm>
            <a:off x="0" y="0"/>
            <a:ext cx="10693400" cy="173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7313" indent="-87313" algn="ctr" defTabSz="1043056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ko-KR" altLang="en-US" sz="1200" dirty="0" err="1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Picture 2" descr="C:\Users\pck\Desktop\서울시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6954838"/>
            <a:ext cx="1157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kimsy\Desktop\그림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142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40"/>
          <a:stretch>
            <a:fillRect/>
          </a:stretch>
        </p:blipFill>
        <p:spPr bwMode="auto">
          <a:xfrm>
            <a:off x="0" y="0"/>
            <a:ext cx="10712450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 descr="IDigitalU.bmp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100" y="6588943"/>
            <a:ext cx="16589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042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10693400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011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3FA960-DDB2-4B55-B992-7005A9199C7E}" type="datetimeFigureOut">
              <a:rPr lang="ko-KR" altLang="en-US"/>
              <a:pPr>
                <a:defRPr/>
              </a:pPr>
              <a:t>2016-11-15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4E6F06-9684-4F2C-B1C8-9977D893A2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68" r:id="rId2"/>
  </p:sldLayoutIdLst>
  <p:timing>
    <p:tnLst>
      <p:par>
        <p:cTn id="1" dur="indefinite" restart="never" nodeType="tmRoot"/>
      </p:par>
    </p:tnLst>
  </p:timing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Malgun Gothic" pitchFamily="50" charset="-127"/>
          <a:ea typeface="Malgun Gothic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7" r:id="rId3"/>
    <p:sldLayoutId id="2147483766" r:id="rId4"/>
  </p:sldLayoutIdLst>
  <p:timing>
    <p:tnLst>
      <p:par>
        <p:cTn id="1" dur="indefinite" restart="never" nodeType="tmRoot"/>
      </p:par>
    </p:tnLst>
  </p:timing>
  <p:txStyles>
    <p:titleStyle>
      <a:lvl1pPr algn="l" defTabSz="995363" rtl="0" eaLnBrk="0" fontAlgn="base" latinLnBrk="1" hangingPunct="0">
        <a:spcBef>
          <a:spcPct val="0"/>
        </a:spcBef>
        <a:spcAft>
          <a:spcPct val="0"/>
        </a:spcAft>
        <a:defRPr lang="ko-KR" altLang="en-US" sz="2900" kern="1200" dirty="0">
          <a:solidFill>
            <a:schemeClr val="tx1"/>
          </a:solidFill>
          <a:latin typeface="Rix모던고딕 EB" pitchFamily="18" charset="-127"/>
          <a:ea typeface="Rix모던고딕 EB" pitchFamily="18" charset="-127"/>
          <a:cs typeface="+mj-cs"/>
        </a:defRPr>
      </a:lvl1pPr>
      <a:lvl2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2pPr>
      <a:lvl3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3pPr>
      <a:lvl4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4pPr>
      <a:lvl5pPr algn="l" defTabSz="995363" rtl="0" eaLnBrk="0" fontAlgn="base" latinLnBrk="1" hangingPunct="0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5pPr>
      <a:lvl6pPr marL="4572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6pPr>
      <a:lvl7pPr marL="9144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7pPr>
      <a:lvl8pPr marL="13716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8pPr>
      <a:lvl9pPr marL="1828800" algn="l" defTabSz="995363" rtl="0" fontAlgn="base" latinLnBrk="1">
        <a:spcBef>
          <a:spcPct val="0"/>
        </a:spcBef>
        <a:spcAft>
          <a:spcPct val="0"/>
        </a:spcAft>
        <a:defRPr sz="2900">
          <a:solidFill>
            <a:schemeClr val="tx1"/>
          </a:solidFill>
          <a:latin typeface="Rix모던고딕 EB" pitchFamily="18" charset="-127"/>
          <a:ea typeface="Rix모던고딕 EB" pitchFamily="18" charset="-127"/>
        </a:defRPr>
      </a:lvl9pPr>
    </p:titleStyle>
    <p:bodyStyle>
      <a:lvl1pPr marL="373063" indent="-373063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5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1pPr>
      <a:lvl2pPr marL="808038" indent="-309563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0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2pPr>
      <a:lvl3pPr marL="1243013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6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3pPr>
      <a:lvl4pPr marL="1741488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4pPr>
      <a:lvl5pPr marL="2239963" indent="-247650" algn="l" defTabSz="9953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100" kern="1200">
          <a:solidFill>
            <a:schemeClr val="tx1"/>
          </a:solidFill>
          <a:latin typeface="Malgun Gothic" pitchFamily="50" charset="-127"/>
          <a:ea typeface="Malgun Gothic" pitchFamily="50" charset="-127"/>
          <a:cs typeface="+mn-cs"/>
        </a:defRPr>
      </a:lvl5pPr>
      <a:lvl6pPr marL="2737749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521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293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067" indent="-248887" algn="l" defTabSz="995545" rtl="0" eaLnBrk="1" latinLnBrk="1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72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45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17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9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863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35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08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180" algn="l" defTabSz="99554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gi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3.jpeg"/><Relationship Id="rId4" Type="http://schemas.openxmlformats.org/officeDocument/2006/relationships/image" Target="../media/image302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5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jpeg"/><Relationship Id="rId4" Type="http://schemas.openxmlformats.org/officeDocument/2006/relationships/image" Target="../media/image311.jpe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9.png"/><Relationship Id="rId4" Type="http://schemas.openxmlformats.org/officeDocument/2006/relationships/image" Target="../media/image328.jpe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en-us/library/windows/hardware/dn467319(v=vs.85).aspx" TargetMode="External"/><Relationship Id="rId13" Type="http://schemas.openxmlformats.org/officeDocument/2006/relationships/hyperlink" Target="https://www.smashingmagazine.com/2012/02/finger-friendly-design-ideal-mobile-touchscreen-target-sizes/" TargetMode="External"/><Relationship Id="rId18" Type="http://schemas.openxmlformats.org/officeDocument/2006/relationships/hyperlink" Target="http://4ourth.com/Touch/" TargetMode="External"/><Relationship Id="rId26" Type="http://schemas.openxmlformats.org/officeDocument/2006/relationships/hyperlink" Target="http://www.designlog.org/2512445" TargetMode="External"/><Relationship Id="rId3" Type="http://schemas.openxmlformats.org/officeDocument/2006/relationships/hyperlink" Target="http://www.developer.com/voice/article.php/1567051/Top-10-Best-Practices-for-Voice-User-Interface-Design.htm" TargetMode="External"/><Relationship Id="rId21" Type="http://schemas.openxmlformats.org/officeDocument/2006/relationships/hyperlink" Target="https://developer.microsoft.com/ko-kr/windows/desktop/design" TargetMode="External"/><Relationship Id="rId7" Type="http://schemas.openxmlformats.org/officeDocument/2006/relationships/hyperlink" Target="https://en.wikipedia.org/wiki/Voice_user_interface" TargetMode="External"/><Relationship Id="rId12" Type="http://schemas.openxmlformats.org/officeDocument/2006/relationships/hyperlink" Target="https://material.google.com/patterns/gestures.html#gestures-touch-mechanics" TargetMode="External"/><Relationship Id="rId17" Type="http://schemas.openxmlformats.org/officeDocument/2006/relationships/hyperlink" Target="https://parachutedesign.ca/blog/best-user-interface-design-practices-for-touchscreen-devices/" TargetMode="External"/><Relationship Id="rId25" Type="http://schemas.openxmlformats.org/officeDocument/2006/relationships/hyperlink" Target="http://kyuhyuk.kr/Google-Design-Korean/style/color.html#color-ui-color-palette" TargetMode="External"/><Relationship Id="rId2" Type="http://schemas.openxmlformats.org/officeDocument/2006/relationships/hyperlink" Target="http://www.uxmatters.com/mt/archives/2008/09/emotion-and-voice-user-interfaces.php" TargetMode="External"/><Relationship Id="rId16" Type="http://schemas.openxmlformats.org/officeDocument/2006/relationships/hyperlink" Target="http://ux.stackexchange.com/questions/35904/are-there-any-special-design-guidelines-for-big-touch-screens-30-50-inch" TargetMode="External"/><Relationship Id="rId20" Type="http://schemas.openxmlformats.org/officeDocument/2006/relationships/hyperlink" Target="https://help.qlik.com/ko-KR/sense/3.0/Subsystems/Hub/Content/Visualizations/create-apps-visualizations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elp.voxeo.com/browser?REQ=H&amp;FU=STOPIC&amp;DKEY=BT1365428105640&amp;DFOLDER=CHAPTER+1365434964424" TargetMode="External"/><Relationship Id="rId11" Type="http://schemas.openxmlformats.org/officeDocument/2006/relationships/hyperlink" Target="http://www.dummies.com/computers/operating-systems/windows-10/how-to-use-touch-gestures-in-windows-10-for-precision-touchpads/" TargetMode="External"/><Relationship Id="rId24" Type="http://schemas.openxmlformats.org/officeDocument/2006/relationships/hyperlink" Target="http://www.ucreative.com/resources/infographic-a-color-guide-for-designers" TargetMode="External"/><Relationship Id="rId5" Type="http://schemas.openxmlformats.org/officeDocument/2006/relationships/hyperlink" Target="http://www.speechtechmag.com/Articles/Editorial/Feature/Ten-Guidelines-for-Designing-a-Successful-Voice-User-Interface--29608.aspx" TargetMode="External"/><Relationship Id="rId15" Type="http://schemas.openxmlformats.org/officeDocument/2006/relationships/hyperlink" Target="http://www.lukew.com/ff/entry.asp?1085" TargetMode="External"/><Relationship Id="rId23" Type="http://schemas.openxmlformats.org/officeDocument/2006/relationships/hyperlink" Target="http://www.oracle.com/webfolder/ux/applications/uxd/assets/sites/peoplesoft/modalWindow.html#what" TargetMode="External"/><Relationship Id="rId10" Type="http://schemas.openxmlformats.org/officeDocument/2006/relationships/hyperlink" Target="https://msdn.microsoft.com/en-us/library/windows/hardware/Dn613905(v=vs.85).aspx" TargetMode="External"/><Relationship Id="rId19" Type="http://schemas.openxmlformats.org/officeDocument/2006/relationships/hyperlink" Target="https://material.google.com/layout/responsive-ui.html#responsive-ui-breakpoints" TargetMode="External"/><Relationship Id="rId4" Type="http://schemas.openxmlformats.org/officeDocument/2006/relationships/hyperlink" Target="http://story.pxd.co.kr/731" TargetMode="External"/><Relationship Id="rId9" Type="http://schemas.openxmlformats.org/officeDocument/2006/relationships/hyperlink" Target="https://msdn.microsoft.com/en-us/library/windows/hardware/dn467316(v=vs.85).aspx" TargetMode="External"/><Relationship Id="rId14" Type="http://schemas.openxmlformats.org/officeDocument/2006/relationships/hyperlink" Target="http://www.uxmatters.com/mt/archives/2013/03/common-misconceptions-about-touch.php" TargetMode="External"/><Relationship Id="rId22" Type="http://schemas.openxmlformats.org/officeDocument/2006/relationships/hyperlink" Target="https://msdn.microsoft.com/en-us/library/windows/desktop/dn742443.aspx#guidelines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reative.com/resources/infographic-a-color-guide-for-designers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signlog.org/2512445" TargetMode="External"/><Relationship Id="rId4" Type="http://schemas.openxmlformats.org/officeDocument/2006/relationships/hyperlink" Target="http://kyuhyuk.kr/Google-Design-Korean/style/color.html#color-ui-color-palet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4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3" Type="http://schemas.openxmlformats.org/officeDocument/2006/relationships/image" Target="../media/image230.png"/><Relationship Id="rId7" Type="http://schemas.openxmlformats.org/officeDocument/2006/relationships/image" Target="../media/image234.jpe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jpeg"/><Relationship Id="rId11" Type="http://schemas.openxmlformats.org/officeDocument/2006/relationships/image" Target="../media/image238.png"/><Relationship Id="rId5" Type="http://schemas.openxmlformats.org/officeDocument/2006/relationships/image" Target="../media/image232.gif"/><Relationship Id="rId10" Type="http://schemas.openxmlformats.org/officeDocument/2006/relationships/image" Target="../media/image237.gif"/><Relationship Id="rId4" Type="http://schemas.openxmlformats.org/officeDocument/2006/relationships/image" Target="../media/image231.jpeg"/><Relationship Id="rId9" Type="http://schemas.openxmlformats.org/officeDocument/2006/relationships/image" Target="../media/image236.gi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46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imsy\Desktop\그림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548434"/>
            <a:ext cx="10689636" cy="134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9524" y="1836415"/>
            <a:ext cx="106838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UI/UX </a:t>
            </a:r>
            <a:r>
              <a:rPr lang="ko-KR" altLang="en-US" sz="5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표준설계서</a:t>
            </a:r>
            <a:endParaRPr lang="en-US" altLang="ko-KR" sz="5000" b="1" dirty="0" smtClean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2933" y="5724847"/>
            <a:ext cx="2595582" cy="602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ko-KR" altLang="en-US" sz="25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통계데이터담당관</a:t>
            </a:r>
            <a:endParaRPr lang="en-US" altLang="ko-KR" sz="25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9524" y="2916535"/>
            <a:ext cx="10683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latinLnBrk="0">
              <a:defRPr/>
            </a:pP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디지털 </a:t>
            </a:r>
            <a:r>
              <a:rPr lang="ko-KR" altLang="en-US" sz="2000" b="1" dirty="0" err="1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시민시장실</a:t>
            </a:r>
            <a:r>
              <a:rPr lang="ko-KR" altLang="en-US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 구축사업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3452" y="4140671"/>
            <a:ext cx="1614545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latinLnBrk="0">
              <a:lnSpc>
                <a:spcPct val="150000"/>
              </a:lnSpc>
              <a:defRPr/>
            </a:pPr>
            <a:r>
              <a:rPr lang="en-US" altLang="ko-KR" sz="2000" b="1" dirty="0" smtClean="0">
                <a:ln>
                  <a:solidFill>
                    <a:schemeClr val="tx2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>
                    <a:schemeClr val="tx2"/>
                  </a:glow>
                </a:effectLst>
                <a:latin typeface="나눔고딕" pitchFamily="50" charset="-127"/>
                <a:ea typeface="나눔고딕" pitchFamily="50" charset="-127"/>
              </a:rPr>
              <a:t>2016-11-14</a:t>
            </a:r>
            <a:endParaRPr lang="en-US" altLang="ko-KR" sz="2000" b="1" dirty="0">
              <a:ln>
                <a:solidFill>
                  <a:schemeClr val="tx2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>
                  <a:schemeClr val="tx2"/>
                </a:glow>
              </a:effectLst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380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4"/>
          <p:cNvSpPr/>
          <p:nvPr/>
        </p:nvSpPr>
        <p:spPr>
          <a:xfrm>
            <a:off x="3906540" y="2916536"/>
            <a:ext cx="6336704" cy="3015158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0" marR="0" lvl="0" indent="0" algn="ctr" defTabSz="10429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itchFamily="50" charset="-127"/>
              <a:ea typeface="굴림" charset="-127"/>
              <a:cs typeface="Verdana" pitchFamily="34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1-2-1.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400" b="1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내비게이션용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터치스크린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면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흐름도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8882157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사용자의 편의성을 고려하여 내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비게이션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및 주요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콘텐츠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포커스를 왼쪽 및 하단으로 배치 하는 것을 기본으로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효율적인 인터페이스와 일관된 정보 전달을 위해 기본 구성원칙을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6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분할로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콘텐츠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영역의 구성원칙은 데이터 중요성에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따라 위에서 아래로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좌에서 우로 배치하는 것을 기본으로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pic>
        <p:nvPicPr>
          <p:cNvPr id="14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8" t="3281" r="14344" b="22258"/>
          <a:stretch/>
        </p:blipFill>
        <p:spPr bwMode="auto">
          <a:xfrm>
            <a:off x="413041" y="2916536"/>
            <a:ext cx="3300153" cy="301515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</p:pic>
      <p:grpSp>
        <p:nvGrpSpPr>
          <p:cNvPr id="8" name="그룹 7"/>
          <p:cNvGrpSpPr/>
          <p:nvPr/>
        </p:nvGrpSpPr>
        <p:grpSpPr>
          <a:xfrm>
            <a:off x="527683" y="3423757"/>
            <a:ext cx="3096937" cy="2000714"/>
            <a:chOff x="754722" y="3388956"/>
            <a:chExt cx="3096937" cy="2000714"/>
          </a:xfrm>
        </p:grpSpPr>
        <p:sp>
          <p:nvSpPr>
            <p:cNvPr id="149" name="직사각형 148"/>
            <p:cNvSpPr/>
            <p:nvPr/>
          </p:nvSpPr>
          <p:spPr>
            <a:xfrm>
              <a:off x="754722" y="3388956"/>
              <a:ext cx="3075036" cy="2000714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829731" y="4008570"/>
              <a:ext cx="772393" cy="559868"/>
            </a:xfrm>
            <a:custGeom>
              <a:avLst/>
              <a:gdLst>
                <a:gd name="connsiteX0" fmla="*/ 787400 w 984250"/>
                <a:gd name="connsiteY0" fmla="*/ 6350 h 622300"/>
                <a:gd name="connsiteX1" fmla="*/ 984250 w 984250"/>
                <a:gd name="connsiteY1" fmla="*/ 0 h 622300"/>
                <a:gd name="connsiteX2" fmla="*/ 984250 w 984250"/>
                <a:gd name="connsiteY2" fmla="*/ 622300 h 622300"/>
                <a:gd name="connsiteX3" fmla="*/ 0 w 984250"/>
                <a:gd name="connsiteY3" fmla="*/ 622300 h 622300"/>
                <a:gd name="connsiteX4" fmla="*/ 0 w 984250"/>
                <a:gd name="connsiteY4" fmla="*/ 311150 h 622300"/>
                <a:gd name="connsiteX5" fmla="*/ 784225 w 984250"/>
                <a:gd name="connsiteY5" fmla="*/ 314325 h 622300"/>
                <a:gd name="connsiteX6" fmla="*/ 787400 w 984250"/>
                <a:gd name="connsiteY6" fmla="*/ 6350 h 622300"/>
                <a:gd name="connsiteX0" fmla="*/ 780257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0257 w 984250"/>
                <a:gd name="connsiteY6" fmla="*/ 0 h 623094"/>
                <a:gd name="connsiteX0" fmla="*/ 789782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9782 w 984250"/>
                <a:gd name="connsiteY6" fmla="*/ 0 h 623094"/>
                <a:gd name="connsiteX0" fmla="*/ 782638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2638 w 984250"/>
                <a:gd name="connsiteY6" fmla="*/ 0 h 623094"/>
                <a:gd name="connsiteX0" fmla="*/ 789782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9782 w 984250"/>
                <a:gd name="connsiteY6" fmla="*/ 0 h 623094"/>
                <a:gd name="connsiteX0" fmla="*/ 782638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2638 w 984250"/>
                <a:gd name="connsiteY6" fmla="*/ 0 h 623094"/>
                <a:gd name="connsiteX0" fmla="*/ 789782 w 984250"/>
                <a:gd name="connsiteY0" fmla="*/ 0 h 625475"/>
                <a:gd name="connsiteX1" fmla="*/ 984250 w 984250"/>
                <a:gd name="connsiteY1" fmla="*/ 3175 h 625475"/>
                <a:gd name="connsiteX2" fmla="*/ 984250 w 984250"/>
                <a:gd name="connsiteY2" fmla="*/ 625475 h 625475"/>
                <a:gd name="connsiteX3" fmla="*/ 0 w 984250"/>
                <a:gd name="connsiteY3" fmla="*/ 625475 h 625475"/>
                <a:gd name="connsiteX4" fmla="*/ 0 w 984250"/>
                <a:gd name="connsiteY4" fmla="*/ 314325 h 625475"/>
                <a:gd name="connsiteX5" fmla="*/ 784225 w 984250"/>
                <a:gd name="connsiteY5" fmla="*/ 317500 h 625475"/>
                <a:gd name="connsiteX6" fmla="*/ 789782 w 984250"/>
                <a:gd name="connsiteY6" fmla="*/ 0 h 625475"/>
                <a:gd name="connsiteX0" fmla="*/ 782639 w 984250"/>
                <a:gd name="connsiteY0" fmla="*/ 0 h 625475"/>
                <a:gd name="connsiteX1" fmla="*/ 984250 w 984250"/>
                <a:gd name="connsiteY1" fmla="*/ 3175 h 625475"/>
                <a:gd name="connsiteX2" fmla="*/ 984250 w 984250"/>
                <a:gd name="connsiteY2" fmla="*/ 625475 h 625475"/>
                <a:gd name="connsiteX3" fmla="*/ 0 w 984250"/>
                <a:gd name="connsiteY3" fmla="*/ 625475 h 625475"/>
                <a:gd name="connsiteX4" fmla="*/ 0 w 984250"/>
                <a:gd name="connsiteY4" fmla="*/ 314325 h 625475"/>
                <a:gd name="connsiteX5" fmla="*/ 784225 w 984250"/>
                <a:gd name="connsiteY5" fmla="*/ 317500 h 625475"/>
                <a:gd name="connsiteX6" fmla="*/ 782639 w 984250"/>
                <a:gd name="connsiteY6" fmla="*/ 0 h 625475"/>
                <a:gd name="connsiteX0" fmla="*/ 787401 w 984250"/>
                <a:gd name="connsiteY0" fmla="*/ 3969 h 622300"/>
                <a:gd name="connsiteX1" fmla="*/ 984250 w 984250"/>
                <a:gd name="connsiteY1" fmla="*/ 0 h 622300"/>
                <a:gd name="connsiteX2" fmla="*/ 984250 w 984250"/>
                <a:gd name="connsiteY2" fmla="*/ 622300 h 622300"/>
                <a:gd name="connsiteX3" fmla="*/ 0 w 984250"/>
                <a:gd name="connsiteY3" fmla="*/ 622300 h 622300"/>
                <a:gd name="connsiteX4" fmla="*/ 0 w 984250"/>
                <a:gd name="connsiteY4" fmla="*/ 311150 h 622300"/>
                <a:gd name="connsiteX5" fmla="*/ 784225 w 984250"/>
                <a:gd name="connsiteY5" fmla="*/ 314325 h 622300"/>
                <a:gd name="connsiteX6" fmla="*/ 787401 w 984250"/>
                <a:gd name="connsiteY6" fmla="*/ 3969 h 622300"/>
                <a:gd name="connsiteX0" fmla="*/ 787401 w 984250"/>
                <a:gd name="connsiteY0" fmla="*/ 3969 h 622300"/>
                <a:gd name="connsiteX1" fmla="*/ 984250 w 984250"/>
                <a:gd name="connsiteY1" fmla="*/ 0 h 622300"/>
                <a:gd name="connsiteX2" fmla="*/ 984250 w 984250"/>
                <a:gd name="connsiteY2" fmla="*/ 622300 h 622300"/>
                <a:gd name="connsiteX3" fmla="*/ 0 w 984250"/>
                <a:gd name="connsiteY3" fmla="*/ 622300 h 622300"/>
                <a:gd name="connsiteX4" fmla="*/ 0 w 984250"/>
                <a:gd name="connsiteY4" fmla="*/ 311150 h 622300"/>
                <a:gd name="connsiteX5" fmla="*/ 784225 w 984250"/>
                <a:gd name="connsiteY5" fmla="*/ 314325 h 622300"/>
                <a:gd name="connsiteX6" fmla="*/ 787401 w 984250"/>
                <a:gd name="connsiteY6" fmla="*/ 3969 h 622300"/>
                <a:gd name="connsiteX0" fmla="*/ 787401 w 984250"/>
                <a:gd name="connsiteY0" fmla="*/ 0 h 618331"/>
                <a:gd name="connsiteX1" fmla="*/ 984250 w 984250"/>
                <a:gd name="connsiteY1" fmla="*/ 3175 h 618331"/>
                <a:gd name="connsiteX2" fmla="*/ 984250 w 984250"/>
                <a:gd name="connsiteY2" fmla="*/ 618331 h 618331"/>
                <a:gd name="connsiteX3" fmla="*/ 0 w 984250"/>
                <a:gd name="connsiteY3" fmla="*/ 618331 h 618331"/>
                <a:gd name="connsiteX4" fmla="*/ 0 w 984250"/>
                <a:gd name="connsiteY4" fmla="*/ 307181 h 618331"/>
                <a:gd name="connsiteX5" fmla="*/ 784225 w 984250"/>
                <a:gd name="connsiteY5" fmla="*/ 310356 h 618331"/>
                <a:gd name="connsiteX6" fmla="*/ 787401 w 984250"/>
                <a:gd name="connsiteY6" fmla="*/ 0 h 618331"/>
                <a:gd name="connsiteX0" fmla="*/ 787401 w 984250"/>
                <a:gd name="connsiteY0" fmla="*/ 0 h 618331"/>
                <a:gd name="connsiteX1" fmla="*/ 981869 w 984250"/>
                <a:gd name="connsiteY1" fmla="*/ 793 h 618331"/>
                <a:gd name="connsiteX2" fmla="*/ 984250 w 984250"/>
                <a:gd name="connsiteY2" fmla="*/ 618331 h 618331"/>
                <a:gd name="connsiteX3" fmla="*/ 0 w 984250"/>
                <a:gd name="connsiteY3" fmla="*/ 618331 h 618331"/>
                <a:gd name="connsiteX4" fmla="*/ 0 w 984250"/>
                <a:gd name="connsiteY4" fmla="*/ 307181 h 618331"/>
                <a:gd name="connsiteX5" fmla="*/ 784225 w 984250"/>
                <a:gd name="connsiteY5" fmla="*/ 310356 h 618331"/>
                <a:gd name="connsiteX6" fmla="*/ 787401 w 984250"/>
                <a:gd name="connsiteY6" fmla="*/ 0 h 618331"/>
                <a:gd name="connsiteX0" fmla="*/ 787401 w 984250"/>
                <a:gd name="connsiteY0" fmla="*/ 0 h 618331"/>
                <a:gd name="connsiteX1" fmla="*/ 981869 w 984250"/>
                <a:gd name="connsiteY1" fmla="*/ 793 h 618331"/>
                <a:gd name="connsiteX2" fmla="*/ 984250 w 984250"/>
                <a:gd name="connsiteY2" fmla="*/ 618331 h 618331"/>
                <a:gd name="connsiteX3" fmla="*/ 0 w 984250"/>
                <a:gd name="connsiteY3" fmla="*/ 618331 h 618331"/>
                <a:gd name="connsiteX4" fmla="*/ 0 w 984250"/>
                <a:gd name="connsiteY4" fmla="*/ 307181 h 618331"/>
                <a:gd name="connsiteX5" fmla="*/ 719932 w 984250"/>
                <a:gd name="connsiteY5" fmla="*/ 307975 h 618331"/>
                <a:gd name="connsiteX6" fmla="*/ 787401 w 984250"/>
                <a:gd name="connsiteY6" fmla="*/ 0 h 618331"/>
                <a:gd name="connsiteX0" fmla="*/ 720726 w 984250"/>
                <a:gd name="connsiteY0" fmla="*/ 6351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06388 h 617538"/>
                <a:gd name="connsiteX5" fmla="*/ 719932 w 984250"/>
                <a:gd name="connsiteY5" fmla="*/ 307182 h 617538"/>
                <a:gd name="connsiteX6" fmla="*/ 720726 w 984250"/>
                <a:gd name="connsiteY6" fmla="*/ 6351 h 617538"/>
                <a:gd name="connsiteX0" fmla="*/ 723107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06388 h 617538"/>
                <a:gd name="connsiteX5" fmla="*/ 719932 w 984250"/>
                <a:gd name="connsiteY5" fmla="*/ 307182 h 617538"/>
                <a:gd name="connsiteX6" fmla="*/ 723107 w 984250"/>
                <a:gd name="connsiteY6" fmla="*/ 1589 h 617538"/>
                <a:gd name="connsiteX0" fmla="*/ 723107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48412 h 617538"/>
                <a:gd name="connsiteX5" fmla="*/ 719932 w 984250"/>
                <a:gd name="connsiteY5" fmla="*/ 307182 h 617538"/>
                <a:gd name="connsiteX6" fmla="*/ 723107 w 984250"/>
                <a:gd name="connsiteY6" fmla="*/ 1589 h 617538"/>
                <a:gd name="connsiteX0" fmla="*/ 723107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48412 h 617538"/>
                <a:gd name="connsiteX5" fmla="*/ 715887 w 984250"/>
                <a:gd name="connsiteY5" fmla="*/ 349206 h 617538"/>
                <a:gd name="connsiteX6" fmla="*/ 723107 w 984250"/>
                <a:gd name="connsiteY6" fmla="*/ 1589 h 617538"/>
                <a:gd name="connsiteX0" fmla="*/ 719061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48412 h 617538"/>
                <a:gd name="connsiteX5" fmla="*/ 715887 w 984250"/>
                <a:gd name="connsiteY5" fmla="*/ 349206 h 617538"/>
                <a:gd name="connsiteX6" fmla="*/ 719061 w 984250"/>
                <a:gd name="connsiteY6" fmla="*/ 1589 h 61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250" h="617538">
                  <a:moveTo>
                    <a:pt x="719061" y="1589"/>
                  </a:moveTo>
                  <a:lnTo>
                    <a:pt x="981869" y="0"/>
                  </a:lnTo>
                  <a:cubicBezTo>
                    <a:pt x="982663" y="205846"/>
                    <a:pt x="983456" y="411692"/>
                    <a:pt x="984250" y="617538"/>
                  </a:cubicBezTo>
                  <a:lnTo>
                    <a:pt x="0" y="617538"/>
                  </a:lnTo>
                  <a:lnTo>
                    <a:pt x="0" y="348412"/>
                  </a:lnTo>
                  <a:lnTo>
                    <a:pt x="715887" y="349206"/>
                  </a:lnTo>
                  <a:cubicBezTo>
                    <a:pt x="716945" y="246548"/>
                    <a:pt x="715621" y="104247"/>
                    <a:pt x="719061" y="158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1258325" y="3465033"/>
              <a:ext cx="2165635" cy="2760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739148" y="3661111"/>
              <a:ext cx="1221832" cy="86343"/>
            </a:xfrm>
            <a:prstGeom prst="rect">
              <a:avLst/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2470313" y="4004868"/>
              <a:ext cx="537886" cy="1102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회</a:t>
              </a:r>
              <a:endPara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의</a:t>
              </a:r>
              <a:endPara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테</a:t>
              </a:r>
              <a:endPara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</a:t>
              </a:r>
              <a:endPara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블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5" name="그룹 164"/>
            <p:cNvGrpSpPr/>
            <p:nvPr/>
          </p:nvGrpSpPr>
          <p:grpSpPr>
            <a:xfrm>
              <a:off x="2204299" y="4030575"/>
              <a:ext cx="203617" cy="1058579"/>
              <a:chOff x="8176647" y="4545576"/>
              <a:chExt cx="203617" cy="1058579"/>
            </a:xfrm>
          </p:grpSpPr>
          <p:sp>
            <p:nvSpPr>
              <p:cNvPr id="161" name="타원 160"/>
              <p:cNvSpPr/>
              <p:nvPr/>
            </p:nvSpPr>
            <p:spPr>
              <a:xfrm>
                <a:off x="8176647" y="4545576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8176647" y="4830564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8176647" y="5115552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4" name="타원 163"/>
              <p:cNvSpPr/>
              <p:nvPr/>
            </p:nvSpPr>
            <p:spPr>
              <a:xfrm>
                <a:off x="8176647" y="5400540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76" name="타원 175"/>
            <p:cNvSpPr/>
            <p:nvPr/>
          </p:nvSpPr>
          <p:spPr>
            <a:xfrm>
              <a:off x="1084024" y="4072094"/>
              <a:ext cx="203617" cy="20361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66" name="그룹 165"/>
            <p:cNvGrpSpPr/>
            <p:nvPr/>
          </p:nvGrpSpPr>
          <p:grpSpPr>
            <a:xfrm>
              <a:off x="3077551" y="4030575"/>
              <a:ext cx="203617" cy="1058579"/>
              <a:chOff x="8243163" y="4423512"/>
              <a:chExt cx="185106" cy="962345"/>
            </a:xfrm>
          </p:grpSpPr>
          <p:sp>
            <p:nvSpPr>
              <p:cNvPr id="167" name="타원 166"/>
              <p:cNvSpPr/>
              <p:nvPr/>
            </p:nvSpPr>
            <p:spPr>
              <a:xfrm>
                <a:off x="8243163" y="442351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8243163" y="468259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8243163" y="494167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8243163" y="520075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2053" name="Picture 5" descr="C:\Users\PCK\Desktop\Untitled-6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5931"/>
            <a:stretch/>
          </p:blipFill>
          <p:spPr bwMode="auto">
            <a:xfrm>
              <a:off x="3606077" y="3716836"/>
              <a:ext cx="245582" cy="454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/>
            <p:cNvSpPr txBox="1"/>
            <p:nvPr/>
          </p:nvSpPr>
          <p:spPr>
            <a:xfrm>
              <a:off x="1996091" y="3471303"/>
              <a:ext cx="7079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7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스크린 위치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872265" y="4356173"/>
              <a:ext cx="707947" cy="189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사용자 자리</a:t>
              </a:r>
            </a:p>
          </p:txBody>
        </p:sp>
      </p:grpSp>
      <p:sp>
        <p:nvSpPr>
          <p:cNvPr id="191" name="TextBox 1"/>
          <p:cNvSpPr txBox="1">
            <a:spLocks noChangeArrowheads="1"/>
          </p:cNvSpPr>
          <p:nvPr/>
        </p:nvSpPr>
        <p:spPr bwMode="auto">
          <a:xfrm>
            <a:off x="413041" y="6009474"/>
            <a:ext cx="3300153" cy="33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ctr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 도면</a:t>
            </a:r>
            <a:endParaRPr kumimoji="0" lang="en-US" altLang="ko-KR" sz="105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92" name="TextBox 1"/>
          <p:cNvSpPr txBox="1">
            <a:spLocks noChangeArrowheads="1"/>
          </p:cNvSpPr>
          <p:nvPr/>
        </p:nvSpPr>
        <p:spPr bwMode="auto">
          <a:xfrm>
            <a:off x="4277851" y="6002731"/>
            <a:ext cx="5594082" cy="33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ctr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</a:t>
            </a:r>
            <a:r>
              <a:rPr kumimoji="0" lang="en-US" altLang="ko-KR" sz="105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터치스크</a:t>
            </a:r>
            <a:r>
              <a:rPr kumimoji="0" lang="ko-KR" altLang="en-US" sz="105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린</a:t>
            </a:r>
            <a:r>
              <a:rPr kumimoji="0" lang="ko-KR" altLang="en-US" sz="105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화면 흐름도</a:t>
            </a:r>
            <a:endParaRPr kumimoji="0" lang="en-US" altLang="ko-KR" sz="105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2" name="모서리가 둥근 직사각형 461"/>
          <p:cNvSpPr/>
          <p:nvPr/>
        </p:nvSpPr>
        <p:spPr>
          <a:xfrm rot="5400000">
            <a:off x="2444525" y="4888703"/>
            <a:ext cx="135384" cy="266888"/>
          </a:xfrm>
          <a:prstGeom prst="round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820509" y="3115933"/>
            <a:ext cx="5284223" cy="2308538"/>
            <a:chOff x="4820509" y="3115933"/>
            <a:chExt cx="5284223" cy="2308538"/>
          </a:xfrm>
        </p:grpSpPr>
        <p:sp>
          <p:nvSpPr>
            <p:cNvPr id="115" name="TextBox 114"/>
            <p:cNvSpPr txBox="1"/>
            <p:nvPr/>
          </p:nvSpPr>
          <p:spPr>
            <a:xfrm>
              <a:off x="9665153" y="4341148"/>
              <a:ext cx="439579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1371</a:t>
              </a: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4820509" y="3519247"/>
              <a:ext cx="4622979" cy="190522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8" name="그룹 87"/>
            <p:cNvGrpSpPr/>
            <p:nvPr/>
          </p:nvGrpSpPr>
          <p:grpSpPr>
            <a:xfrm>
              <a:off x="4982731" y="3630112"/>
              <a:ext cx="1410526" cy="816923"/>
              <a:chOff x="5333903" y="2870094"/>
              <a:chExt cx="1811769" cy="116641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18" name="직선 연결선 117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/>
            <p:cNvGrpSpPr/>
            <p:nvPr/>
          </p:nvGrpSpPr>
          <p:grpSpPr>
            <a:xfrm>
              <a:off x="6429517" y="3630112"/>
              <a:ext cx="1410526" cy="816923"/>
              <a:chOff x="5333903" y="2870094"/>
              <a:chExt cx="1811769" cy="1166413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14" name="직선 연결선 113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/>
            <p:cNvGrpSpPr/>
            <p:nvPr/>
          </p:nvGrpSpPr>
          <p:grpSpPr>
            <a:xfrm>
              <a:off x="7870739" y="3630112"/>
              <a:ext cx="1410526" cy="816923"/>
              <a:chOff x="5333903" y="2870094"/>
              <a:chExt cx="1811769" cy="1166413"/>
            </a:xfrm>
          </p:grpSpPr>
          <p:sp>
            <p:nvSpPr>
              <p:cNvPr id="107" name="직사각형 106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08" name="직선 연결선 107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4982731" y="4470361"/>
              <a:ext cx="1410526" cy="816923"/>
              <a:chOff x="5333903" y="2870094"/>
              <a:chExt cx="1811769" cy="1166413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05" name="직선 연결선 104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6429517" y="4470361"/>
              <a:ext cx="1410526" cy="816923"/>
              <a:chOff x="5333903" y="2870094"/>
              <a:chExt cx="1811769" cy="1166413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7870739" y="4470361"/>
              <a:ext cx="1410526" cy="816923"/>
              <a:chOff x="5333903" y="2870094"/>
              <a:chExt cx="1811769" cy="1166413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99" name="직선 연결선 98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직선 연결선 24"/>
            <p:cNvCxnSpPr/>
            <p:nvPr/>
          </p:nvCxnSpPr>
          <p:spPr>
            <a:xfrm>
              <a:off x="5007670" y="3213281"/>
              <a:ext cx="0" cy="232122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9281265" y="3213281"/>
              <a:ext cx="0" cy="232122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09510" y="3331607"/>
              <a:ext cx="426669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788882" y="3115933"/>
              <a:ext cx="7079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3645</a:t>
              </a: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9" name="직선 연결선 108"/>
            <p:cNvCxnSpPr/>
            <p:nvPr/>
          </p:nvCxnSpPr>
          <p:spPr>
            <a:xfrm>
              <a:off x="9511260" y="3667308"/>
              <a:ext cx="27988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9511260" y="5261275"/>
              <a:ext cx="27988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9651200" y="3660298"/>
              <a:ext cx="0" cy="160097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9511260" y="3665231"/>
              <a:ext cx="27988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2" name="Picture 6" descr="C:\Users\PCK\Desktop\Untitled-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95" y="3814611"/>
            <a:ext cx="3013364" cy="137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직사각형 6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2164" y="324207"/>
            <a:ext cx="1314430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 환경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06527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2-17. 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피드백</a:t>
            </a:r>
            <a:endParaRPr lang="en-US" altLang="ko-KR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263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2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  <a:lvl3pPr marL="171450" lvl="2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3pPr>
          </a:lstStyle>
          <a:p>
            <a:pPr lvl="2"/>
            <a:r>
              <a:rPr lang="en-US" altLang="ko-KR" dirty="0" smtClean="0"/>
              <a:t>Working </a:t>
            </a:r>
            <a:r>
              <a:rPr lang="en-US" altLang="ko-KR" dirty="0"/>
              <a:t>message</a:t>
            </a:r>
            <a:r>
              <a:rPr lang="ko-KR" altLang="en-US" dirty="0"/>
              <a:t>는 다양하게 적용이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작업 완료 비율이나 작업이 완료되지 않은 비율을 나타내거나 남아있는 작업의 양을 계속해서 업데이트 하여 나타낼 수 </a:t>
            </a:r>
            <a:r>
              <a:rPr lang="ko-KR" altLang="en-US" dirty="0" smtClean="0"/>
              <a:t>있으며 이것이 </a:t>
            </a:r>
            <a:r>
              <a:rPr lang="ko-KR" altLang="en-US" dirty="0"/>
              <a:t>불가능할 경우에는</a:t>
            </a:r>
            <a:r>
              <a:rPr lang="en-US" altLang="ko-KR" dirty="0"/>
              <a:t>, </a:t>
            </a:r>
            <a:r>
              <a:rPr lang="ko-KR" altLang="en-US" dirty="0"/>
              <a:t>시간에 따라 화면을 변화시키는 것도 하나의 방법이 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시스템 작업으로 인해 사용자가 대기해야 하는 경우에 </a:t>
            </a:r>
            <a:r>
              <a:rPr lang="en-US" altLang="ko-KR" dirty="0"/>
              <a:t>“working”, “busy”, “wait”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같은 메시지나 적절한 아이콘이 </a:t>
            </a:r>
            <a:r>
              <a:rPr lang="en-US" altLang="ko-KR" dirty="0"/>
              <a:t>interaction</a:t>
            </a:r>
            <a:r>
              <a:rPr lang="ko-KR" altLang="en-US" dirty="0"/>
              <a:t>이 가능할 때 까지</a:t>
            </a:r>
            <a:r>
              <a:rPr lang="en-US" altLang="ko-KR" dirty="0"/>
              <a:t> </a:t>
            </a:r>
            <a:r>
              <a:rPr lang="ko-KR" altLang="en-US" dirty="0"/>
              <a:t>표시되어야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en-US" altLang="ko-KR" dirty="0"/>
              <a:t>60</a:t>
            </a:r>
            <a:r>
              <a:rPr lang="ko-KR" altLang="en-US" dirty="0"/>
              <a:t>초 이상 작업이 지연되는 경우에는 남아있는 지연 시간을 </a:t>
            </a:r>
            <a:r>
              <a:rPr lang="en-US" altLang="ko-KR" dirty="0"/>
              <a:t>countdown display</a:t>
            </a:r>
            <a:r>
              <a:rPr lang="ko-KR" altLang="en-US" dirty="0"/>
              <a:t>로 제공해야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작업이 완료되기까지 어느 정도의 시간이 소요되는 경우에 시스템은 명령을 수행하기 전에 사용자에게 경고해야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제어 항목이나 컴퓨터 </a:t>
            </a:r>
            <a:r>
              <a:rPr lang="ko-KR" altLang="en-US" dirty="0" err="1"/>
              <a:t>프로세싱</a:t>
            </a:r>
            <a:r>
              <a:rPr lang="en-US" altLang="ko-KR" dirty="0"/>
              <a:t>, </a:t>
            </a:r>
            <a:r>
              <a:rPr lang="ko-KR" altLang="en-US" dirty="0"/>
              <a:t>인쇄 상태에 관한 일상적인 피드백을 지속적으로 사용자에게 제공하여야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 smtClean="0"/>
              <a:t>시스템이 </a:t>
            </a:r>
            <a:r>
              <a:rPr lang="ko-KR" altLang="en-US" dirty="0"/>
              <a:t>반응하기까지 </a:t>
            </a:r>
            <a:r>
              <a:rPr lang="en-US" altLang="ko-KR" dirty="0"/>
              <a:t>2</a:t>
            </a:r>
            <a:r>
              <a:rPr lang="ko-KR" altLang="en-US" dirty="0"/>
              <a:t>초가 넘게 걸릴 경우에는 사용자에게 작업이 진행되고 있다는 피드백을 주기적으로 주어야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작업이 </a:t>
            </a:r>
            <a:r>
              <a:rPr lang="en-US" altLang="ko-KR" dirty="0"/>
              <a:t>15</a:t>
            </a:r>
            <a:r>
              <a:rPr lang="ko-KR" altLang="en-US" dirty="0"/>
              <a:t>초 이상 지연되고 있을 경우에는 사용자에게 이 정보를 제공해야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사용자의 </a:t>
            </a:r>
            <a:r>
              <a:rPr lang="ko-KR" altLang="en-US" dirty="0"/>
              <a:t>요청에 대해 컴퓨터의 반응이 </a:t>
            </a:r>
            <a:r>
              <a:rPr lang="en-US" altLang="ko-KR" dirty="0"/>
              <a:t>15</a:t>
            </a:r>
            <a:r>
              <a:rPr lang="ko-KR" altLang="en-US" dirty="0"/>
              <a:t>초 이상 걸릴 경우에는 컴퓨터는 명백한 정보를 제공해야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피드백 메시지는 그 자체로 설명력이 </a:t>
            </a:r>
            <a:r>
              <a:rPr lang="ko-KR" altLang="en-US" dirty="0" smtClean="0"/>
              <a:t>있어야 한다</a:t>
            </a:r>
            <a:r>
              <a:rPr lang="en-US" altLang="ko-KR" dirty="0" smtClean="0"/>
              <a:t>. </a:t>
            </a:r>
            <a:r>
              <a:rPr lang="en-US" altLang="ko-KR" dirty="0"/>
              <a:t>(</a:t>
            </a:r>
            <a:r>
              <a:rPr lang="ko-KR" altLang="en-US" dirty="0"/>
              <a:t>사용자가 참고 시스템이나 코드 시트를 사용하여 피드백 메시지를 이해할 수 있어서는 안됨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smtClean="0"/>
              <a:t>컨트롤 </a:t>
            </a:r>
            <a:r>
              <a:rPr lang="ko-KR" altLang="en-US" dirty="0"/>
              <a:t>과정이 시스템에 의해 완료되었거나 중단되었다면</a:t>
            </a:r>
            <a:r>
              <a:rPr lang="en-US" altLang="ko-KR" dirty="0"/>
              <a:t>, </a:t>
            </a:r>
            <a:r>
              <a:rPr lang="ko-KR" altLang="en-US" dirty="0"/>
              <a:t>프로세스와 작업 요청에 의한 결과를 그 이후의 사용자의 작업을 위해 제공하여야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40" y="4772520"/>
            <a:ext cx="2510681" cy="1597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92" y="4308448"/>
            <a:ext cx="4408825" cy="24951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916" y="5924817"/>
            <a:ext cx="2671744" cy="1052279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2815004" y="3911237"/>
            <a:ext cx="46101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[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사업 보고서가 업로드 되는 과정에서 현재 진행 상황에 대한 피드백 제공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]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48114" y="4308448"/>
            <a:ext cx="2135713" cy="249510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오른쪽 화살표 90"/>
          <p:cNvSpPr/>
          <p:nvPr/>
        </p:nvSpPr>
        <p:spPr>
          <a:xfrm>
            <a:off x="5120056" y="4860751"/>
            <a:ext cx="245411" cy="174066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728975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2-18.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스크롤 바</a:t>
            </a:r>
            <a:endParaRPr lang="en-US" altLang="ko-KR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2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  <a:lvl3pPr marL="171450" lvl="2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3pPr>
          </a:lstStyle>
          <a:p>
            <a:pPr lvl="1"/>
            <a:r>
              <a:rPr lang="ko-KR" altLang="en-US" dirty="0" smtClean="0"/>
              <a:t>스크롤 바는 </a:t>
            </a:r>
            <a:r>
              <a:rPr lang="ko-KR" altLang="en-US" dirty="0"/>
              <a:t>텍스트나 그래픽적인 요소가 디스플레이 공간 안에 모두 포함되지 않을 때 </a:t>
            </a:r>
            <a:r>
              <a:rPr lang="ko-KR" altLang="en-US" dirty="0" smtClean="0"/>
              <a:t>사용되어야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전체 문서가 디스플레이 공간 안에 모두 포함될 때</a:t>
            </a:r>
            <a:r>
              <a:rPr lang="en-US" altLang="ko-KR" dirty="0"/>
              <a:t>, </a:t>
            </a:r>
            <a:r>
              <a:rPr lang="ko-KR" altLang="en-US" dirty="0" smtClean="0"/>
              <a:t>스크롤 바는 </a:t>
            </a:r>
            <a:r>
              <a:rPr lang="ko-KR" altLang="en-US" dirty="0"/>
              <a:t>불필요하므로 비활성화 되어야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 smtClean="0"/>
              <a:t>스크롤 바는 수직적인 방향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위에서 아래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수평적인 방향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왼쪽에서 오른쪽</a:t>
            </a:r>
            <a:r>
              <a:rPr lang="en-US" altLang="ko-KR" dirty="0" smtClean="0"/>
              <a:t>)</a:t>
            </a:r>
            <a:r>
              <a:rPr lang="ko-KR" altLang="en-US" dirty="0" smtClean="0"/>
              <a:t>간에 선택이 가능하다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스크롤 바는 </a:t>
            </a:r>
            <a:r>
              <a:rPr lang="ko-KR" altLang="en-US" dirty="0"/>
              <a:t>활성창</a:t>
            </a:r>
            <a:r>
              <a:rPr lang="en-US" altLang="ko-KR" dirty="0"/>
              <a:t>(</a:t>
            </a:r>
            <a:r>
              <a:rPr lang="ko-KR" altLang="en-US" dirty="0"/>
              <a:t>사용자가 입력 중인 창</a:t>
            </a:r>
            <a:r>
              <a:rPr lang="en-US" altLang="ko-KR" dirty="0"/>
              <a:t>)</a:t>
            </a:r>
            <a:r>
              <a:rPr lang="ko-KR" altLang="en-US" dirty="0"/>
              <a:t>에 대해서만 표시되어야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 smtClean="0"/>
              <a:t>수평 </a:t>
            </a:r>
            <a:r>
              <a:rPr lang="ko-KR" altLang="en-US" dirty="0"/>
              <a:t>방향의 </a:t>
            </a:r>
            <a:r>
              <a:rPr lang="ko-KR" altLang="en-US" dirty="0" smtClean="0"/>
              <a:t>스크롤 바의 </a:t>
            </a:r>
            <a:r>
              <a:rPr lang="ko-KR" altLang="en-US" dirty="0"/>
              <a:t>크기는 창의 스크롤 가능한 부분의 길이의 </a:t>
            </a:r>
            <a:r>
              <a:rPr lang="en-US" altLang="ko-KR" dirty="0" smtClean="0"/>
              <a:t>½</a:t>
            </a:r>
            <a:r>
              <a:rPr lang="ko-KR" altLang="en-US" dirty="0" smtClean="0"/>
              <a:t>은 </a:t>
            </a:r>
            <a:r>
              <a:rPr lang="ko-KR" altLang="en-US" dirty="0"/>
              <a:t>넘어야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 smtClean="0"/>
              <a:t>스크롤 바의 </a:t>
            </a:r>
            <a:r>
              <a:rPr lang="ko-KR" altLang="en-US" dirty="0"/>
              <a:t>구성요소는 현재 상태를 표시하는 창의 크기나 정보의 위치가 바뀔 때 변경될 수 있어야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스크롤 영역과 구분된 작은 </a:t>
            </a:r>
            <a:r>
              <a:rPr lang="ko-KR" altLang="en-US" dirty="0" smtClean="0"/>
              <a:t>박스 안에 </a:t>
            </a:r>
            <a:r>
              <a:rPr lang="ko-KR" altLang="en-US" dirty="0" err="1"/>
              <a:t>스크롤링이</a:t>
            </a:r>
            <a:r>
              <a:rPr lang="ko-KR" altLang="en-US" dirty="0"/>
              <a:t> 일어나는 방향을 표시할 수 있는 화살표가 제공되어야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 smtClean="0"/>
              <a:t>스크롤 바는 </a:t>
            </a:r>
            <a:r>
              <a:rPr lang="ko-KR" altLang="en-US" dirty="0"/>
              <a:t>창이나 스크린과 구분되는 </a:t>
            </a:r>
            <a:r>
              <a:rPr lang="ko-KR" altLang="en-US" dirty="0" smtClean="0"/>
              <a:t>영역 안에 </a:t>
            </a:r>
            <a:r>
              <a:rPr lang="ko-KR" altLang="en-US" dirty="0"/>
              <a:t>있어야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 smtClean="0"/>
              <a:t>스크롤 </a:t>
            </a:r>
            <a:r>
              <a:rPr lang="ko-KR" altLang="en-US" dirty="0"/>
              <a:t>박스는 제공되는 정보 안에서 일정한 영역을 차지하여 쉽게 알아차릴 수 있어야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스크롤 박스의 크기는 표시되는 문서의 양에 비례하여야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/>
              <a:t>만약 문서의 양이 짧다면</a:t>
            </a:r>
            <a:r>
              <a:rPr lang="en-US" altLang="ko-KR" dirty="0"/>
              <a:t>, </a:t>
            </a:r>
            <a:r>
              <a:rPr lang="ko-KR" altLang="en-US" dirty="0"/>
              <a:t>디스플레이 할 수 있는 문서의 양은 많아지고</a:t>
            </a:r>
            <a:r>
              <a:rPr lang="en-US" altLang="ko-KR" dirty="0"/>
              <a:t> </a:t>
            </a:r>
            <a:r>
              <a:rPr lang="ko-KR" altLang="en-US" dirty="0"/>
              <a:t>그에 따라 스크롤 박스의 크기는 </a:t>
            </a:r>
            <a:r>
              <a:rPr lang="ko-KR" altLang="en-US" dirty="0" smtClean="0"/>
              <a:t>크게 설계해야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반대로 </a:t>
            </a:r>
            <a:r>
              <a:rPr lang="ko-KR" altLang="en-US" dirty="0"/>
              <a:t>문서의 양이 길다면 표시할 수 있는 문서의 양은 적어지고</a:t>
            </a:r>
            <a:r>
              <a:rPr lang="en-US" altLang="ko-KR" dirty="0"/>
              <a:t>, </a:t>
            </a:r>
            <a:r>
              <a:rPr lang="ko-KR" altLang="en-US" dirty="0"/>
              <a:t>스크롤 박스의 크기는 </a:t>
            </a:r>
            <a:r>
              <a:rPr lang="ko-KR" altLang="en-US" dirty="0" smtClean="0"/>
              <a:t>작게 설계해야 한다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ko-KR" altLang="en-US" dirty="0"/>
              <a:t>스크롤 박스는 포인팅 디바이스와 가깝게 위치하거나 문서의</a:t>
            </a:r>
            <a:r>
              <a:rPr lang="en-US" altLang="ko-KR" dirty="0"/>
              <a:t> </a:t>
            </a:r>
            <a:r>
              <a:rPr lang="ko-KR" altLang="en-US" dirty="0"/>
              <a:t>페이지 넘버와 가까이 위치해야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스크롤 박스는 사용자에게 시각적으로 눈에 띄어야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스크롤 바는 </a:t>
            </a:r>
            <a:r>
              <a:rPr lang="ko-KR" altLang="en-US" dirty="0"/>
              <a:t>전체 개체를 앞으로 혹은 뒤로 한 번에 넘길 수 있는 두 개의 개체를 포함하여야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835719" y="4865078"/>
            <a:ext cx="53467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스크롤 바는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수직적인 방향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(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위에서 아래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)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과 수평적인 방향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(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왼쪽에서 오른쪽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)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간에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/>
            </a:r>
            <a:b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</a:b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선택이 가능함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수직 방향의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스크롤 바의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크기는 창의 스크롤 가능한 부분의 길이를 나타내야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스크롤 바는 스크롤 바를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움직일 수 있는 수직적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혹은 수평적인 선이나 영역을 포함하고 있어야 하며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그 길이는 전체 개체의 길이를 표시해야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사용자는 포인팅 디바이스를 사용하여 스크롤 박스를 스크롤 라인이나 영역에 따라 지속적으로 드래그할 수 있어야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Up/down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화살표는 수직적인 </a:t>
            </a:r>
            <a:r>
              <a:rPr kumimoji="0" lang="ko-KR" altLang="en-US" sz="105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스크롤링을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나타내고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left/right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화살표는 수평적인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/>
            </a:r>
            <a:b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</a:b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스크롤링을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나타냄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스크롤 바는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스크롤 박스로 불리는 스크롤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영역 안에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구분되어 움직일 수 있는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box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나 직사각형 모양의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symbol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을 가지고 있어야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399095" y="4874577"/>
            <a:ext cx="3672408" cy="2052604"/>
            <a:chOff x="7057289" y="1796274"/>
            <a:chExt cx="3329971" cy="1861207"/>
          </a:xfrm>
        </p:grpSpPr>
        <p:sp>
          <p:nvSpPr>
            <p:cNvPr id="119" name="직사각형 118"/>
            <p:cNvSpPr/>
            <p:nvPr/>
          </p:nvSpPr>
          <p:spPr>
            <a:xfrm>
              <a:off x="7057289" y="1796274"/>
              <a:ext cx="3329971" cy="199397"/>
            </a:xfrm>
            <a:prstGeom prst="rect">
              <a:avLst/>
            </a:prstGeom>
            <a:solidFill>
              <a:schemeClr val="bg1">
                <a:lumMod val="85000"/>
                <a:alpha val="69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>
                <a:lnSpc>
                  <a:spcPts val="1500"/>
                </a:lnSpc>
              </a:pPr>
              <a:r>
                <a:rPr lang="en-US" altLang="ko-KR" sz="8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SNS </a:t>
              </a:r>
              <a:r>
                <a:rPr lang="ko-KR" altLang="en-US" sz="800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소통장</a:t>
              </a:r>
              <a:endPara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10099228" y="2288479"/>
              <a:ext cx="287329" cy="1289945"/>
              <a:chOff x="10048495" y="2092269"/>
              <a:chExt cx="287329" cy="3345783"/>
            </a:xfrm>
          </p:grpSpPr>
          <p:sp>
            <p:nvSpPr>
              <p:cNvPr id="122" name="AutoShape 38"/>
              <p:cNvSpPr>
                <a:spLocks noChangeArrowheads="1"/>
              </p:cNvSpPr>
              <p:nvPr/>
            </p:nvSpPr>
            <p:spPr bwMode="auto">
              <a:xfrm>
                <a:off x="10117912" y="2127941"/>
                <a:ext cx="144000" cy="331011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algn="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8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0048495" y="2092269"/>
                <a:ext cx="287258" cy="195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▲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10048566" y="4973072"/>
                <a:ext cx="287258" cy="1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▼</a:t>
                </a:r>
                <a:endParaRPr lang="ko-KR" altLang="en-US" sz="8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25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0133842" y="2611795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26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0133842" y="5041158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  <p:pic>
          <p:nvPicPr>
            <p:cNvPr id="12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3298"/>
            <a:stretch/>
          </p:blipFill>
          <p:spPr bwMode="auto">
            <a:xfrm>
              <a:off x="7102865" y="1999512"/>
              <a:ext cx="2996434" cy="1657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7" name="오른쪽 화살표 126"/>
          <p:cNvSpPr/>
          <p:nvPr/>
        </p:nvSpPr>
        <p:spPr>
          <a:xfrm>
            <a:off x="4528885" y="5071697"/>
            <a:ext cx="245411" cy="174066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9955974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2-19. 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Multi-modality (input device)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377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2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  <a:lvl3pPr marL="171450" lvl="2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3pPr>
          </a:lstStyle>
          <a:p>
            <a:pPr lvl="1"/>
            <a:r>
              <a:rPr lang="ko-KR" altLang="en-US" dirty="0"/>
              <a:t>다양한 사용 환경을 고려하여 가장 좋은 </a:t>
            </a:r>
            <a:r>
              <a:rPr lang="ko-KR" altLang="en-US" dirty="0" err="1"/>
              <a:t>모달리티</a:t>
            </a:r>
            <a:r>
              <a:rPr lang="ko-KR" altLang="en-US" dirty="0"/>
              <a:t> 또는 </a:t>
            </a:r>
            <a:r>
              <a:rPr lang="ko-KR" altLang="en-US" dirty="0" err="1"/>
              <a:t>모달리티의</a:t>
            </a:r>
            <a:r>
              <a:rPr lang="ko-KR" altLang="en-US" dirty="0"/>
              <a:t> 조합을 지원하도록 시스템을 </a:t>
            </a:r>
            <a:r>
              <a:rPr lang="ko-KR" altLang="en-US" dirty="0" smtClean="0"/>
              <a:t>설계한다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시끄러운 환경이나 음성 명령이 불가한 사용자를 위해서는 </a:t>
            </a:r>
            <a:r>
              <a:rPr lang="ko-KR" altLang="en-US" dirty="0" err="1"/>
              <a:t>제스쳐</a:t>
            </a:r>
            <a:r>
              <a:rPr lang="ko-KR" altLang="en-US" dirty="0"/>
              <a:t> 입력 방식을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인식 대역 제약을 극복할 수 있는 방안을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설계자는 사생활 또는 보안 문제를 고려해서 </a:t>
            </a:r>
            <a:r>
              <a:rPr lang="ko-KR" altLang="en-US" dirty="0" smtClean="0"/>
              <a:t>멀티 </a:t>
            </a:r>
            <a:r>
              <a:rPr lang="ko-KR" altLang="en-US" dirty="0" err="1" smtClean="0"/>
              <a:t>모달리티</a:t>
            </a:r>
            <a:r>
              <a:rPr lang="ko-KR" altLang="en-US" dirty="0" smtClean="0"/>
              <a:t> </a:t>
            </a:r>
            <a:r>
              <a:rPr lang="ko-KR" altLang="en-US" dirty="0"/>
              <a:t>시스템을 설계해야 한다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많은 사람들이 있는 경우에 의도하지 않은 </a:t>
            </a:r>
            <a:r>
              <a:rPr lang="ko-KR" altLang="en-US" dirty="0" smtClean="0"/>
              <a:t>음성 입력을 </a:t>
            </a:r>
            <a:r>
              <a:rPr lang="ko-KR" altLang="en-US" dirty="0"/>
              <a:t>피하기 위해 음성 입력 이외 다른 대안을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사람의 인지능력과 신체능력을 고려하여 다양한 </a:t>
            </a:r>
            <a:r>
              <a:rPr lang="ko-KR" altLang="en-US" dirty="0" err="1"/>
              <a:t>모달리티</a:t>
            </a:r>
            <a:r>
              <a:rPr lang="ko-KR" altLang="en-US" dirty="0"/>
              <a:t> 방식을 설계하는 것이 </a:t>
            </a:r>
            <a:r>
              <a:rPr lang="ko-KR" altLang="en-US" dirty="0" smtClean="0"/>
              <a:t>필요하다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다수의 마우스를 사용하는 것을 </a:t>
            </a:r>
            <a:r>
              <a:rPr lang="ko-KR" altLang="en-US" dirty="0" smtClean="0"/>
              <a:t>피한다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모달리티의</a:t>
            </a:r>
            <a:r>
              <a:rPr lang="ko-KR" altLang="en-US" dirty="0"/>
              <a:t> 장점을 극대화하여 사용자의 인지 부하를 줄일 수 </a:t>
            </a:r>
            <a:r>
              <a:rPr lang="ko-KR" altLang="en-US" dirty="0" smtClean="0"/>
              <a:t>있어야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사용자의 공간 정보 입력과 병행 처리과정 등 수동 입력을 하는 경우에는 시각화된 결과와 잘 맞아야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사용자가 상태 정보</a:t>
            </a:r>
            <a:r>
              <a:rPr lang="en-US" altLang="ko-KR" dirty="0"/>
              <a:t>, </a:t>
            </a:r>
            <a:r>
              <a:rPr lang="ko-KR" altLang="en-US" dirty="0"/>
              <a:t>연속 처리과정</a:t>
            </a:r>
            <a:r>
              <a:rPr lang="en-US" altLang="ko-KR" dirty="0"/>
              <a:t>, </a:t>
            </a:r>
            <a:r>
              <a:rPr lang="ko-KR" altLang="en-US" dirty="0"/>
              <a:t>경고 등 음성 입력을 하는 경우에는 </a:t>
            </a:r>
            <a:r>
              <a:rPr lang="ko-KR" altLang="en-US" dirty="0" err="1"/>
              <a:t>청각화된</a:t>
            </a:r>
            <a:r>
              <a:rPr lang="ko-KR" altLang="en-US" dirty="0"/>
              <a:t> 결과와 잘 맞아야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여러 </a:t>
            </a:r>
            <a:r>
              <a:rPr lang="ko-KR" altLang="en-US" dirty="0" err="1"/>
              <a:t>모달리티를</a:t>
            </a:r>
            <a:r>
              <a:rPr lang="ko-KR" altLang="en-US" dirty="0"/>
              <a:t> 활용하는 경우</a:t>
            </a:r>
            <a:r>
              <a:rPr lang="en-US" altLang="ko-KR" dirty="0"/>
              <a:t>, 1) </a:t>
            </a:r>
            <a:r>
              <a:rPr lang="ko-KR" altLang="en-US" dirty="0"/>
              <a:t>다른 </a:t>
            </a:r>
            <a:r>
              <a:rPr lang="ko-KR" altLang="en-US" dirty="0" err="1"/>
              <a:t>모달리티</a:t>
            </a:r>
            <a:r>
              <a:rPr lang="ko-KR" altLang="en-US" dirty="0"/>
              <a:t> 대안으로 전환하려는 사용자와 </a:t>
            </a:r>
            <a:r>
              <a:rPr lang="en-US" altLang="ko-KR" dirty="0"/>
              <a:t>2) </a:t>
            </a:r>
            <a:r>
              <a:rPr lang="ko-KR" altLang="en-US" dirty="0"/>
              <a:t>여러 기기 및 해당 상호작용 방법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3) </a:t>
            </a:r>
            <a:r>
              <a:rPr lang="ko-KR" altLang="en-US" dirty="0"/>
              <a:t>사용자의 상호작용 결과를 지원하는 정보가 제공되어야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입력 </a:t>
            </a:r>
            <a:r>
              <a:rPr lang="ko-KR" altLang="en-US" dirty="0" err="1"/>
              <a:t>모달리티</a:t>
            </a:r>
            <a:r>
              <a:rPr lang="ko-KR" altLang="en-US" dirty="0"/>
              <a:t> 방식과 상관 없이 일정한 결과 및 일정한 기능을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입력 </a:t>
            </a:r>
            <a:r>
              <a:rPr lang="ko-KR" altLang="en-US" dirty="0" err="1"/>
              <a:t>모달리티</a:t>
            </a:r>
            <a:r>
              <a:rPr lang="ko-KR" altLang="en-US" dirty="0"/>
              <a:t> 선택이 바뀌는 경우 또는 사용자가 바뀌는 경우에도 매끄럽게 전환하여 </a:t>
            </a:r>
            <a:r>
              <a:rPr lang="en-US" altLang="ko-KR" dirty="0"/>
              <a:t>seamless</a:t>
            </a:r>
            <a:r>
              <a:rPr lang="ko-KR" altLang="en-US" dirty="0"/>
              <a:t>한 결과를 </a:t>
            </a:r>
            <a:r>
              <a:rPr lang="ko-KR" altLang="en-US" dirty="0" smtClean="0"/>
              <a:t>제공한다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사용자는 현재 어떤 입력 </a:t>
            </a:r>
            <a:r>
              <a:rPr lang="ko-KR" altLang="en-US" dirty="0" err="1"/>
              <a:t>모달리티를</a:t>
            </a:r>
            <a:r>
              <a:rPr lang="ko-KR" altLang="en-US" dirty="0"/>
              <a:t> 사용할 수 있는지에 대한 피드백을 받아야 한다</a:t>
            </a:r>
            <a:r>
              <a:rPr lang="en-US" altLang="ko-KR" dirty="0"/>
              <a:t>. </a:t>
            </a:r>
            <a:r>
              <a:rPr lang="ko-KR" altLang="en-US" dirty="0"/>
              <a:t>수행하고 있는 작업에 방해되지 않도록 대안 </a:t>
            </a:r>
            <a:r>
              <a:rPr lang="ko-KR" altLang="en-US" dirty="0" err="1"/>
              <a:t>모달리티</a:t>
            </a:r>
            <a:r>
              <a:rPr lang="ko-KR" altLang="en-US" dirty="0"/>
              <a:t> 옵션을 </a:t>
            </a:r>
            <a:r>
              <a:rPr lang="ko-KR" altLang="en-US" dirty="0" smtClean="0"/>
              <a:t>제공받아야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에러가 발생하는 경우</a:t>
            </a:r>
            <a:r>
              <a:rPr lang="en-US" altLang="ko-KR" dirty="0"/>
              <a:t>, </a:t>
            </a:r>
            <a:r>
              <a:rPr lang="ko-KR" altLang="en-US" dirty="0"/>
              <a:t>즉시 다른 </a:t>
            </a:r>
            <a:r>
              <a:rPr lang="ko-KR" altLang="en-US" dirty="0" err="1"/>
              <a:t>모달리티로</a:t>
            </a:r>
            <a:r>
              <a:rPr lang="ko-KR" altLang="en-US" dirty="0"/>
              <a:t> 전환하는 것을 허용해야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사용자가 </a:t>
            </a:r>
            <a:r>
              <a:rPr lang="ko-KR" altLang="en-US" dirty="0" err="1"/>
              <a:t>모달리티를</a:t>
            </a:r>
            <a:r>
              <a:rPr lang="ko-KR" altLang="en-US" dirty="0"/>
              <a:t> 선택할 수 있도록 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 err="1"/>
              <a:t>모달리티를</a:t>
            </a:r>
            <a:r>
              <a:rPr lang="ko-KR" altLang="en-US" dirty="0"/>
              <a:t> 융합해 사용하여 에러 발생을 줄이고 서로의 약점을 보완할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0235618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2-20.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Control Panel 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45289"/>
              </p:ext>
            </p:extLst>
          </p:nvPr>
        </p:nvGraphicFramePr>
        <p:xfrm>
          <a:off x="1979157" y="2412479"/>
          <a:ext cx="7560840" cy="4536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725">
                  <a:extLst>
                    <a:ext uri="{9D8B030D-6E8A-4147-A177-3AD203B41FA5}">
                      <a16:colId xmlns:a16="http://schemas.microsoft.com/office/drawing/2014/main" xmlns="" val="4234377943"/>
                    </a:ext>
                  </a:extLst>
                </a:gridCol>
                <a:gridCol w="6392115">
                  <a:extLst>
                    <a:ext uri="{9D8B030D-6E8A-4147-A177-3AD203B41FA5}">
                      <a16:colId xmlns:a16="http://schemas.microsoft.com/office/drawing/2014/main" xmlns="" val="2215938071"/>
                    </a:ext>
                  </a:extLst>
                </a:gridCol>
              </a:tblGrid>
              <a:tr h="359936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종류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예시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3547733"/>
                  </a:ext>
                </a:extLst>
              </a:tr>
              <a:tr h="1199393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Sliders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연속적인 형태의 값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중 하나를 고를 때 사용할 수 있는 조작 방법</a:t>
                      </a:r>
                      <a:endParaRPr lang="en-US" altLang="ko-KR" sz="1100" u="none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0315282"/>
                  </a:ext>
                </a:extLst>
              </a:tr>
              <a:tr h="1199393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Spin</a:t>
                      </a:r>
                      <a:r>
                        <a:rPr kumimoji="0" lang="en-US" altLang="ko-KR" sz="1100" b="1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Controls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어떠한 값을 단계적으로 조작할 때 사용할 수 있는 조작 방법</a:t>
                      </a:r>
                      <a:endParaRPr lang="en-US" altLang="ko-KR" sz="1100" u="none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3974894"/>
                  </a:ext>
                </a:extLst>
              </a:tr>
              <a:tr h="1777781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Drop-down</a:t>
                      </a:r>
                      <a:r>
                        <a:rPr kumimoji="0" lang="en-US" altLang="ko-KR" sz="1100" b="1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List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다수의 정해진 선택지 중 하나를 고를 때 사용할 수 있는 조작 방법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89750218"/>
                  </a:ext>
                </a:extLst>
              </a:tr>
            </a:tbl>
          </a:graphicData>
        </a:graphic>
      </p:graphicFrame>
      <p:pic>
        <p:nvPicPr>
          <p:cNvPr id="26628" name="Picture 4" descr="Sli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96" y="3132732"/>
            <a:ext cx="3440258" cy="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Sp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724" y="4404858"/>
            <a:ext cx="1036406" cy="48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Screen shot of drop-down list, options displayed 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582" y="5647776"/>
            <a:ext cx="2344286" cy="11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6140" y="1476375"/>
            <a:ext cx="1013028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2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  <a:lvl3pPr marL="171450" lvl="2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3pPr>
          </a:lstStyle>
          <a:p>
            <a:pPr lvl="1"/>
            <a:r>
              <a:rPr lang="en-US" altLang="ko-KR" dirty="0"/>
              <a:t>Sliders: </a:t>
            </a:r>
            <a:r>
              <a:rPr lang="ko-KR" altLang="en-US" dirty="0"/>
              <a:t>연속적인 형태의 값 중 하나를 고를 때 사용할 수 있는 </a:t>
            </a:r>
            <a:r>
              <a:rPr lang="ko-KR" altLang="en-US" dirty="0" smtClean="0"/>
              <a:t>조작 방법</a:t>
            </a:r>
            <a:endParaRPr lang="ko-KR" altLang="en-US" dirty="0"/>
          </a:p>
          <a:p>
            <a:pPr lvl="1"/>
            <a:r>
              <a:rPr lang="en-US" altLang="ko-KR" dirty="0"/>
              <a:t>Spin Controls: </a:t>
            </a:r>
            <a:r>
              <a:rPr lang="ko-KR" altLang="en-US" dirty="0"/>
              <a:t>어떠한 값을 단계적으로 조작할 때 사용할 수 있는 </a:t>
            </a:r>
            <a:r>
              <a:rPr lang="ko-KR" altLang="en-US" dirty="0" smtClean="0"/>
              <a:t>조작 방법</a:t>
            </a:r>
            <a:endParaRPr lang="ko-KR" altLang="en-US" dirty="0"/>
          </a:p>
          <a:p>
            <a:pPr lvl="1"/>
            <a:r>
              <a:rPr lang="en-US" altLang="ko-KR" dirty="0"/>
              <a:t>Drop-down List: </a:t>
            </a:r>
            <a:r>
              <a:rPr lang="ko-KR" altLang="en-US" dirty="0"/>
              <a:t>다수의 정해진 선택지 중 하나를 고를 때 사용할 수 있는 조작 방법</a:t>
            </a:r>
          </a:p>
        </p:txBody>
      </p:sp>
    </p:spTree>
    <p:extLst>
      <p:ext uri="{BB962C8B-B14F-4D97-AF65-F5344CB8AC3E}">
        <p14:creationId xmlns:p14="http://schemas.microsoft.com/office/powerpoint/2010/main" val="427366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2-20.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Control Panel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– Slider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연속적이면서 상대적인 값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(Volume, Brightness)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등을 조작할 때 사용한다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대소를 비교할 수 있는 다수의 값 사이에서 하나의 값을 선택할 때에도 사용할 수 있다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사용자의 조작에 대해 즉각적인 피드백이 필요한 경우 선호된다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Slider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의 방향은 일반적으로 통용되는 방향으로 사용하도록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(i.e.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수직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Slider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에서는 위쪽 방향이 큰 값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수평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Slider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에서는 오른쪽이 큰 값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)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중간에 라벨을 이용하여 실제 크기도 동시에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피드백할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수 있도록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522164" y="2551191"/>
          <a:ext cx="7992888" cy="446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2888">
                  <a:extLst>
                    <a:ext uri="{9D8B030D-6E8A-4147-A177-3AD203B41FA5}">
                      <a16:colId xmlns:a16="http://schemas.microsoft.com/office/drawing/2014/main" xmlns="" val="2215938071"/>
                    </a:ext>
                  </a:extLst>
                </a:gridCol>
              </a:tblGrid>
              <a:tr h="316840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예시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3547733"/>
                  </a:ext>
                </a:extLst>
              </a:tr>
              <a:tr h="1384320"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Slider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양쪽 끝에 조작의 방향을 안내하도록 함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세로 방향의 슬라이더에서 조작에 대한 피드백이 명확한 경우 생략할 수 있음</a:t>
                      </a:r>
                      <a:endParaRPr lang="en-US" altLang="ko-KR" sz="1100" u="none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7387546"/>
                  </a:ext>
                </a:extLst>
              </a:tr>
              <a:tr h="1384320"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선택된 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Slider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상태를 알려주도록 함</a:t>
                      </a:r>
                      <a:endParaRPr lang="en-US" altLang="ko-KR" sz="1100" u="none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0315282"/>
                  </a:ext>
                </a:extLst>
              </a:tr>
              <a:tr h="1384320"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수평 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Slider 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 시에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관련 </a:t>
                      </a:r>
                      <a:r>
                        <a:rPr lang="ko-KR" altLang="en-US" sz="1100" u="none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안내사항이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있는 경우 슬라이더 하단에 안내사항을 삽입함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3974894"/>
                  </a:ext>
                </a:extLst>
              </a:tr>
            </a:tbl>
          </a:graphicData>
        </a:graphic>
      </p:graphicFrame>
      <p:pic>
        <p:nvPicPr>
          <p:cNvPr id="14" name="Picture 2" descr="Figure of slider showing number of pixels selected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47" y="4329943"/>
            <a:ext cx="2857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Figure of a label that is longer than its slider 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47" y="5883672"/>
            <a:ext cx="37242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Figure showing the default slider 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1" y="3344677"/>
            <a:ext cx="28575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igure of a vertical slider 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40" y="2916928"/>
            <a:ext cx="418978" cy="10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725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2-20. Control Panel – Slider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각 조작에 따른 피드백을 유저에게 즉각적으로 줄 수 있도록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666180" y="2628503"/>
          <a:ext cx="7560840" cy="3528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725">
                  <a:extLst>
                    <a:ext uri="{9D8B030D-6E8A-4147-A177-3AD203B41FA5}">
                      <a16:colId xmlns:a16="http://schemas.microsoft.com/office/drawing/2014/main" xmlns="" val="4234377943"/>
                    </a:ext>
                  </a:extLst>
                </a:gridCol>
                <a:gridCol w="6392115">
                  <a:extLst>
                    <a:ext uri="{9D8B030D-6E8A-4147-A177-3AD203B41FA5}">
                      <a16:colId xmlns:a16="http://schemas.microsoft.com/office/drawing/2014/main" xmlns="" val="2215938071"/>
                    </a:ext>
                  </a:extLst>
                </a:gridCol>
              </a:tblGrid>
              <a:tr h="335168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구성 항목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권장사항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3547733"/>
                  </a:ext>
                </a:extLst>
              </a:tr>
              <a:tr h="1064408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Slider</a:t>
                      </a:r>
                      <a:r>
                        <a:rPr kumimoji="0" lang="en-US" altLang="ko-KR" sz="1100" b="1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Text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값에 서로 다른 고유한 값을 부여하도록 함</a:t>
                      </a:r>
                      <a:endParaRPr lang="en-US" altLang="ko-KR" sz="1100" u="none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Label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슬라이더의 왼쪽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또는 위쪽 변을 기준으로 정렬하도록 함</a:t>
                      </a:r>
                      <a:endParaRPr lang="en-US" altLang="ko-KR" sz="1100" u="none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7387546"/>
                  </a:ext>
                </a:extLst>
              </a:tr>
              <a:tr h="1064408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Range</a:t>
                      </a:r>
                      <a:r>
                        <a:rPr kumimoji="0" lang="en-US" altLang="ko-KR" sz="1100" b="1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Label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문장 등을 사용하지 말고 단어만 표시하도록 함</a:t>
                      </a:r>
                      <a:endParaRPr lang="en-US" altLang="ko-KR" sz="1100" u="none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수직 방향의 조절이 아닌 한 무조건 조절 범위의 양쪽 끝에 라벨을 붙이도록 함</a:t>
                      </a:r>
                      <a:endParaRPr lang="en-US" altLang="ko-KR" sz="1100" u="none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마침표를 사용하지 않도록 함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0315282"/>
                  </a:ext>
                </a:extLst>
              </a:tr>
              <a:tr h="1064408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Value Label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값을 표시해야 하는 슬라이더의 경우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슬라이더 아래에 글자를 표시하도록 함</a:t>
                      </a:r>
                      <a:endParaRPr lang="en-US" altLang="ko-KR" sz="1100" u="none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슬라이더의 중앙을 기준으로 글자를 가운데 정렬하도록 하고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조작 단위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(pixel 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함께 표시</a:t>
                      </a:r>
                      <a:endParaRPr lang="en-US" altLang="ko-KR" sz="1100" u="none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반면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Tick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Mark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값을 쓰지는 않도록 함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3974894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6917586" y="1104949"/>
            <a:ext cx="3547436" cy="1308159"/>
            <a:chOff x="7074892" y="1153718"/>
            <a:chExt cx="3097521" cy="1142248"/>
          </a:xfrm>
        </p:grpSpPr>
        <p:pic>
          <p:nvPicPr>
            <p:cNvPr id="16" name="Picture 2" descr="Figure of slider showing number of pixels selected  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4892" y="1167566"/>
              <a:ext cx="2857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연결선 5"/>
            <p:cNvCxnSpPr/>
            <p:nvPr/>
          </p:nvCxnSpPr>
          <p:spPr>
            <a:xfrm>
              <a:off x="9019108" y="1727744"/>
              <a:ext cx="240020" cy="1689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8659068" y="2052439"/>
              <a:ext cx="360040" cy="676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7853579" y="1293952"/>
              <a:ext cx="157417" cy="690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960991" y="1153718"/>
              <a:ext cx="790325" cy="241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Slider Text</a:t>
              </a:r>
              <a:endPara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88297" y="1837343"/>
              <a:ext cx="984116" cy="241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Tick Marks</a:t>
              </a:r>
              <a:endPara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955220" y="2054098"/>
              <a:ext cx="984116" cy="241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Value Label</a:t>
              </a:r>
              <a:endParaRPr lang="ko-KR" altLang="en-US" sz="12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483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522164" y="2551191"/>
          <a:ext cx="7992888" cy="446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2888">
                  <a:extLst>
                    <a:ext uri="{9D8B030D-6E8A-4147-A177-3AD203B41FA5}">
                      <a16:colId xmlns:a16="http://schemas.microsoft.com/office/drawing/2014/main" xmlns="" val="2215938071"/>
                    </a:ext>
                  </a:extLst>
                </a:gridCol>
              </a:tblGrid>
              <a:tr h="316840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예시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3547733"/>
                  </a:ext>
                </a:extLst>
              </a:tr>
              <a:tr h="1384320"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조작하는 대상이 명확해지도록 버튼을 숫자가 들어있는 칸 안에 삽입하도록 함</a:t>
                      </a:r>
                      <a:endParaRPr lang="en-US" altLang="ko-KR" sz="1100" u="none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7387546"/>
                  </a:ext>
                </a:extLst>
              </a:tr>
              <a:tr h="1384320"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단위를 명시하여 조작할 때 해당 단위에서 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단위 씩 줄어들도록 하여 일관성 부여</a:t>
                      </a:r>
                      <a:endParaRPr lang="en-US" altLang="ko-KR" sz="1100" u="none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0315282"/>
                  </a:ext>
                </a:extLst>
              </a:tr>
              <a:tr h="1384320"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일부 특별한 에 대해서는 숫자 대신 짧은 문자를 삽입하는 방법도 사용 가능함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3974894"/>
                  </a:ext>
                </a:extLst>
              </a:tr>
            </a:tbl>
          </a:graphicData>
        </a:graphic>
      </p:graphicFrame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2-20.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Control Panel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– Spin Controls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값을 조절할 때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숫자로 된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Textbox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안의 값을 클릭으로 조절할 때 사용한다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숫자로 된 입력이 아닌 경우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Drop-down List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나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Slider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등을 이용하는 것을 고려한다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상대값으로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나타내어지는 값인 경우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Slider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을 사용하도록 하며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정확한 값의 설정이 필요한 경우에 사용한다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조작에 따른 변화를 즉각적으로 알 수 있는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Textbox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등을 설치하여 사용하도록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Touch UI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등에서는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Drop-down List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30722" name="Picture 2" descr="Screen shot of spin control and text box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92" y="1204129"/>
            <a:ext cx="3410893" cy="107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41354" y="2867767"/>
            <a:ext cx="6536819" cy="1152128"/>
            <a:chOff x="1242244" y="2916535"/>
            <a:chExt cx="8100608" cy="1427749"/>
          </a:xfrm>
        </p:grpSpPr>
        <p:pic>
          <p:nvPicPr>
            <p:cNvPr id="30724" name="Picture 4" descr="Screen shot of spin control placed inside text box 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2244" y="2916535"/>
              <a:ext cx="6325251" cy="142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7639503" y="3492599"/>
              <a:ext cx="1703349" cy="700300"/>
              <a:chOff x="6102783" y="3348583"/>
              <a:chExt cx="1703349" cy="700300"/>
            </a:xfrm>
          </p:grpSpPr>
          <p:pic>
            <p:nvPicPr>
              <p:cNvPr id="30726" name="Picture 6" descr="Screen shot of spin control placed outside text box  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62" t="50435" r="49508" b="19304"/>
              <a:stretch/>
            </p:blipFill>
            <p:spPr bwMode="auto">
              <a:xfrm>
                <a:off x="6270381" y="3476504"/>
                <a:ext cx="1368152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곱셈 기호 1"/>
              <p:cNvSpPr/>
              <p:nvPr/>
            </p:nvSpPr>
            <p:spPr>
              <a:xfrm>
                <a:off x="6102783" y="3348583"/>
                <a:ext cx="1703349" cy="700300"/>
              </a:xfrm>
              <a:prstGeom prst="mathMultiply">
                <a:avLst/>
              </a:prstGeom>
              <a:noFill/>
              <a:ln w="3175">
                <a:solidFill>
                  <a:srgbClr val="AC14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pic>
        <p:nvPicPr>
          <p:cNvPr id="30728" name="Picture 8" descr="Screen shot of 'Margins' spin control 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4" y="4300315"/>
            <a:ext cx="4347295" cy="102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Screen shot of 'Sleep after (Never)' spin control  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4" b="13620"/>
          <a:stretch/>
        </p:blipFill>
        <p:spPr bwMode="auto">
          <a:xfrm>
            <a:off x="639364" y="5777831"/>
            <a:ext cx="3643841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4803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304457" y="2628503"/>
          <a:ext cx="10219095" cy="2960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787">
                  <a:extLst>
                    <a:ext uri="{9D8B030D-6E8A-4147-A177-3AD203B41FA5}">
                      <a16:colId xmlns:a16="http://schemas.microsoft.com/office/drawing/2014/main" xmlns="" val="3440033492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xmlns="" val="329093189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xmlns="" val="858564155"/>
                    </a:ext>
                  </a:extLst>
                </a:gridCol>
                <a:gridCol w="4024724">
                  <a:extLst>
                    <a:ext uri="{9D8B030D-6E8A-4147-A177-3AD203B41FA5}">
                      <a16:colId xmlns:a16="http://schemas.microsoft.com/office/drawing/2014/main" xmlns="" val="1677000012"/>
                    </a:ext>
                  </a:extLst>
                </a:gridCol>
              </a:tblGrid>
              <a:tr h="282080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Guidelines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5991031"/>
                  </a:ext>
                </a:extLst>
              </a:tr>
              <a:tr h="2678890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Control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과거 </a:t>
                      </a:r>
                      <a:r>
                        <a:rPr lang="ko-KR" altLang="en-US" sz="1100" u="none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입력내역을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볼 수 있도록 함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리스트에는 정수만 제공하고 실제로는 소수로 입력하는 등의 행위도 허용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전체를 모두 선택하거나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아무것도 선택하지 않을 때 비우지 말고 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(None)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 안내 텍스트 부여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1401568"/>
                  </a:ext>
                </a:extLst>
              </a:tr>
            </a:tbl>
          </a:graphicData>
        </a:graphic>
      </p:graphicFrame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2-20.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Control Panel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– Drop-down List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다수의 선택지가 있긴 하지만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100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개 이하의 선택지 중에서 고를 때 사용한다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매우 적은 숫자의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Option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중에서 고르는 경우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Radio Button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을 사용하도록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31746" name="Picture 2" descr="Screen shot of Reminder time combo box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940" y="1042030"/>
            <a:ext cx="28003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351169" y="3215420"/>
            <a:ext cx="9038487" cy="2062226"/>
            <a:chOff x="519105" y="3147253"/>
            <a:chExt cx="10063490" cy="2296089"/>
          </a:xfrm>
        </p:grpSpPr>
        <p:pic>
          <p:nvPicPr>
            <p:cNvPr id="31748" name="Picture 4" descr="Screen shot of Run dialog box with drop-down list 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05" y="3147253"/>
              <a:ext cx="3584707" cy="2296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0" name="Picture 6" descr="Screen shot of editable Font-size combo box  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961" y="3170666"/>
              <a:ext cx="831347" cy="1873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2" name="Picture 8" descr="Screen shot of disorganized drop-down list  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1286" y="3295604"/>
              <a:ext cx="2105020" cy="200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54" name="Picture 10" descr="Screen shot of drop-down list with None selected 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575" y="3304698"/>
              <a:ext cx="2105020" cy="198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4001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4336"/>
            <a:ext cx="10000963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2-21. Mouse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O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ver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–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위치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크기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글자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크기</a:t>
            </a:r>
            <a:endParaRPr kumimoji="0" lang="en-US" altLang="ko-KR" sz="1400" b="1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endParaRPr kumimoji="0" lang="en-US" altLang="ko-KR" sz="1400" b="1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endParaRPr kumimoji="0" lang="ko-KR" altLang="en-US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4708" y="1613713"/>
            <a:ext cx="10153128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 기능은 마우스가 목표대상에 근처나 위에 위치하는 경우 실행되어야 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 기능을 통해 </a:t>
            </a:r>
            <a:r>
              <a:rPr kumimoji="0" lang="ko-KR" altLang="en-US" sz="1050" spc="-1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말풍선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(tool tip, info tip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등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을 화면에 뜨게 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기능은 드물게 사용되어야 한다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너무 많은 마우스오버 기능은 마우스를 움직일 때마다 마우스오버 윈도우가 뜨게 하기 때문에 혼란을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일으킨다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창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팁은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최대 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500X400 pixel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크기를 가져야 하고 스크롤이 불가해야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창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팁은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읽기 기능만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가져야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하며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링크가 최소 또는 전혀 없게 하여 사용자와 상호작용이 매우 적도록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해야 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 창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팁은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 도구로 사용되면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안된다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 윈도우가 다른 화면 또는 요소로 연결되는 경우 사용자의 집중을 방해하기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때문이다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창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팁은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외부 문서파일로 연결하는 기능을 가질 수도 있다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사용자가 집중하는 것을 방해하지 않기 위해 이 기능은 드물게 사용되어야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마우스오버는 다른 화면의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미리 보기 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특히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다른 화면이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사용자와 상호작용이 있는 경우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목적으로 사용되어서는 안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 창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팁은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다른 마우스오버 창 안에서 사용되면 안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터치스크린 형태에서는 마우스오버 기능을 지원하지 않으므로 사용하지 않는다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14452" y="4277499"/>
            <a:ext cx="4305701" cy="2723430"/>
            <a:chOff x="1925619" y="4328877"/>
            <a:chExt cx="4305701" cy="2723430"/>
          </a:xfrm>
        </p:grpSpPr>
        <p:sp>
          <p:nvSpPr>
            <p:cNvPr id="9" name="직사각형 8"/>
            <p:cNvSpPr/>
            <p:nvPr/>
          </p:nvSpPr>
          <p:spPr>
            <a:xfrm>
              <a:off x="1925619" y="6636809"/>
              <a:ext cx="430570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43056" fontAlgn="auto"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defRPr/>
              </a:pPr>
              <a:r>
                <a:rPr kumimoji="0" lang="ko-KR" altLang="en-US" sz="1050" spc="-1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최대</a:t>
              </a:r>
              <a:r>
                <a:rPr kumimoji="0" lang="en-US" altLang="ko-KR" sz="1050" spc="-1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en-US" altLang="ko-KR" sz="1050" spc="-1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500X400 pixel</a:t>
              </a:r>
              <a:r>
                <a:rPr kumimoji="0" lang="ko-KR" altLang="en-US" sz="1050" spc="-1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ko-KR" altLang="en-US" sz="1050" spc="-1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크기를 가지며</a:t>
              </a:r>
              <a:r>
                <a:rPr kumimoji="0" lang="en-US" altLang="ko-KR" sz="1050" spc="-1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, </a:t>
              </a:r>
              <a:r>
                <a:rPr kumimoji="0" lang="ko-KR" altLang="en-US" sz="1050" spc="-1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이메일</a:t>
              </a:r>
              <a:r>
                <a:rPr kumimoji="0" lang="en-US" altLang="ko-KR" sz="1050" spc="-1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ko-KR" altLang="en-US" sz="1050" spc="-1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이외 다른 화면으로 이동하는 </a:t>
              </a:r>
              <a:r>
                <a:rPr kumimoji="0" lang="ko-KR" altLang="en-US" sz="1050" spc="-1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네비게이션</a:t>
              </a:r>
              <a:r>
                <a:rPr kumimoji="0" lang="ko-KR" altLang="en-US" sz="1050" spc="-1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기능이 없어야 함</a:t>
              </a:r>
              <a:endPara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5619" y="4328877"/>
              <a:ext cx="4305701" cy="222408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3358469" y="4835351"/>
              <a:ext cx="2736304" cy="1296000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651162" y="3946571"/>
            <a:ext cx="14260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[</a:t>
            </a:r>
            <a:r>
              <a:rPr kumimoji="0" lang="ko-KR" altLang="en-US" sz="1050" spc="-1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창 예시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7054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2164" y="1476375"/>
            <a:ext cx="9865096" cy="445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전체 타겟이 클릭 가능해야 한다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88641" lvl="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나쁜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</a:t>
            </a:r>
            <a:endParaRPr kumimoji="0" lang="ko-KR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ko-KR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88641" lvl="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좋은 예</a:t>
            </a:r>
            <a:r>
              <a:rPr kumimoji="0" lang="ko-KR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마우스로 포인팅 했을 때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타겟의 사이즈를 극적으로 변화시켜 포인팅 되었다는 것을 알아차리기 쉽게 해야 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ko-KR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ko-KR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ko-KR" altLang="en-US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1026" name="Picture 2" descr="Screen shot of icon with only label clickable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12" y="1820082"/>
            <a:ext cx="20574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Screen shot of clickable icon and clickable label  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12" y="3067241"/>
            <a:ext cx="20574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shot of character map with enlarged number 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52" y="4669206"/>
            <a:ext cx="46577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247519" y="1054789"/>
            <a:ext cx="10000963" cy="37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2-21.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Mouse Over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–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위치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크기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글자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크기</a:t>
            </a:r>
            <a:endParaRPr kumimoji="0" lang="ko-KR" altLang="en-US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3277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1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1-2-2.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400" b="1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내비게이션용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터치스크린 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화면전환 기준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449" name="TextBox 2448"/>
          <p:cNvSpPr txBox="1"/>
          <p:nvPr/>
        </p:nvSpPr>
        <p:spPr>
          <a:xfrm>
            <a:off x="306140" y="1476375"/>
            <a:ext cx="10130280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화면전환은 효율적인 인터페이스의 구축과 일관된 정보 전달을 위해 화면전환 관련한 공통사항을 유형화한 것이다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화면전환 시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4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가지 유형을 기본으로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06140" y="3204196"/>
            <a:ext cx="9937104" cy="2952699"/>
            <a:chOff x="306140" y="3460766"/>
            <a:chExt cx="9937104" cy="2952699"/>
          </a:xfrm>
        </p:grpSpPr>
        <p:grpSp>
          <p:nvGrpSpPr>
            <p:cNvPr id="9" name="그룹 8"/>
            <p:cNvGrpSpPr/>
            <p:nvPr/>
          </p:nvGrpSpPr>
          <p:grpSpPr>
            <a:xfrm>
              <a:off x="306140" y="3460766"/>
              <a:ext cx="2436228" cy="2952699"/>
              <a:chOff x="306140" y="3787806"/>
              <a:chExt cx="2317987" cy="2809392"/>
            </a:xfrm>
          </p:grpSpPr>
          <p:grpSp>
            <p:nvGrpSpPr>
              <p:cNvPr id="1448" name="그룹 1447"/>
              <p:cNvGrpSpPr/>
              <p:nvPr/>
            </p:nvGrpSpPr>
            <p:grpSpPr>
              <a:xfrm>
                <a:off x="393547" y="4136174"/>
                <a:ext cx="2230580" cy="1011195"/>
                <a:chOff x="2276896" y="3629662"/>
                <a:chExt cx="5275512" cy="2174146"/>
              </a:xfrm>
            </p:grpSpPr>
            <p:sp>
              <p:nvSpPr>
                <p:cNvPr id="1476" name="직사각형 1475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1477" name="그룹 1476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grpSp>
                <p:nvGrpSpPr>
                  <p:cNvPr id="1478" name="그룹 1477"/>
                  <p:cNvGrpSpPr/>
                  <p:nvPr/>
                </p:nvGrpSpPr>
                <p:grpSpPr>
                  <a:xfrm>
                    <a:off x="2466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99" name="직사각형 1498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1500" name="직선 연결선 1499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1" name="직선 연결선 1500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9" name="그룹 1478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96" name="직사각형 149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1497" name="직선 연결선 149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8" name="직선 연결선 149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80" name="그룹 1479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93" name="직사각형 149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1494" name="직선 연결선 149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5" name="직선 연결선 149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81" name="그룹 1480"/>
                  <p:cNvGrpSpPr/>
                  <p:nvPr/>
                </p:nvGrpSpPr>
                <p:grpSpPr>
                  <a:xfrm>
                    <a:off x="2466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90" name="직사각형 1489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1491" name="직선 연결선 1490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2" name="직선 연결선 1491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82" name="그룹 1481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87" name="직사각형 1486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1488" name="직선 연결선 1487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9" name="직선 연결선 1488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83" name="그룹 1482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1484" name="직사각형 1483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1485" name="직선 연결선 1484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6" name="직선 연결선 1485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pic>
            <p:nvPicPr>
              <p:cNvPr id="1617" name="Picture 6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5" t="42" r="16828" b="17721"/>
              <a:stretch/>
            </p:blipFill>
            <p:spPr bwMode="auto">
              <a:xfrm>
                <a:off x="477999" y="4195233"/>
                <a:ext cx="674396" cy="430816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  <a:prstDash val="solid"/>
                <a:miter/>
              </a:ln>
              <a:extLst/>
            </p:spPr>
          </p:pic>
          <p:grpSp>
            <p:nvGrpSpPr>
              <p:cNvPr id="46" name="그룹 45"/>
              <p:cNvGrpSpPr/>
              <p:nvPr/>
            </p:nvGrpSpPr>
            <p:grpSpPr>
              <a:xfrm>
                <a:off x="393547" y="5586003"/>
                <a:ext cx="2230580" cy="1011195"/>
                <a:chOff x="354844" y="4419436"/>
                <a:chExt cx="2872546" cy="1302219"/>
              </a:xfrm>
            </p:grpSpPr>
            <p:grpSp>
              <p:nvGrpSpPr>
                <p:cNvPr id="1449" name="그룹 1448"/>
                <p:cNvGrpSpPr/>
                <p:nvPr/>
              </p:nvGrpSpPr>
              <p:grpSpPr>
                <a:xfrm>
                  <a:off x="354844" y="4419436"/>
                  <a:ext cx="2872546" cy="1302219"/>
                  <a:chOff x="2276896" y="3629662"/>
                  <a:chExt cx="5275512" cy="2174146"/>
                </a:xfrm>
              </p:grpSpPr>
              <p:sp>
                <p:nvSpPr>
                  <p:cNvPr id="1450" name="직사각형 1449"/>
                  <p:cNvSpPr/>
                  <p:nvPr/>
                </p:nvSpPr>
                <p:spPr>
                  <a:xfrm>
                    <a:off x="2276896" y="3629662"/>
                    <a:ext cx="5275512" cy="2174146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1042988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1451" name="그룹 1450"/>
                  <p:cNvGrpSpPr/>
                  <p:nvPr/>
                </p:nvGrpSpPr>
                <p:grpSpPr>
                  <a:xfrm>
                    <a:off x="2462016" y="3756176"/>
                    <a:ext cx="4905272" cy="1891081"/>
                    <a:chOff x="2466380" y="3756176"/>
                    <a:chExt cx="4905272" cy="1891081"/>
                  </a:xfrm>
                </p:grpSpPr>
                <p:grpSp>
                  <p:nvGrpSpPr>
                    <p:cNvPr id="1452" name="그룹 1451"/>
                    <p:cNvGrpSpPr/>
                    <p:nvPr/>
                  </p:nvGrpSpPr>
                  <p:grpSpPr>
                    <a:xfrm>
                      <a:off x="2466380" y="375617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73" name="직사각형 1472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474" name="직선 연결선 1473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5" name="직선 연결선 1474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3" name="그룹 1452"/>
                    <p:cNvGrpSpPr/>
                    <p:nvPr/>
                  </p:nvGrpSpPr>
                  <p:grpSpPr>
                    <a:xfrm>
                      <a:off x="4117380" y="375617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70" name="직사각형 1469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471" name="직선 연결선 1470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2" name="직선 연결선 1471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4" name="그룹 1453"/>
                    <p:cNvGrpSpPr/>
                    <p:nvPr/>
                  </p:nvGrpSpPr>
                  <p:grpSpPr>
                    <a:xfrm>
                      <a:off x="5762030" y="375617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67" name="직사각형 1466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ko-KR" sz="700" b="1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rPr>
                          <a:t>screen</a:t>
                        </a: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468" name="직선 연결선 1467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9" name="직선 연결선 1468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5" name="그룹 1454"/>
                    <p:cNvGrpSpPr/>
                    <p:nvPr/>
                  </p:nvGrpSpPr>
                  <p:grpSpPr>
                    <a:xfrm>
                      <a:off x="246638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64" name="직사각형 1463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465" name="직선 연결선 1464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6" name="직선 연결선 1465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6" name="그룹 1455"/>
                    <p:cNvGrpSpPr/>
                    <p:nvPr/>
                  </p:nvGrpSpPr>
                  <p:grpSpPr>
                    <a:xfrm>
                      <a:off x="411738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61" name="직사각형 1460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462" name="직선 연결선 1461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3" name="직선 연결선 1462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57" name="그룹 1456"/>
                    <p:cNvGrpSpPr/>
                    <p:nvPr/>
                  </p:nvGrpSpPr>
                  <p:grpSpPr>
                    <a:xfrm>
                      <a:off x="576203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1458" name="직사각형 1457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ko-KR" sz="7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rPr>
                          <a:t>screen</a:t>
                        </a:r>
                      </a:p>
                    </p:txBody>
                  </p:sp>
                  <p:cxnSp>
                    <p:nvCxnSpPr>
                      <p:cNvPr id="1459" name="직선 연결선 1458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0" name="직선 연결선 1459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pic>
              <p:nvPicPr>
                <p:cNvPr id="1615" name="Picture 6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4462" y="4495212"/>
                  <a:ext cx="1786607" cy="11293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18" name="Rectangle 27"/>
                <p:cNvSpPr/>
                <p:nvPr/>
              </p:nvSpPr>
              <p:spPr>
                <a:xfrm>
                  <a:off x="459648" y="4506338"/>
                  <a:ext cx="2653676" cy="110714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070" name="TextBox 1"/>
              <p:cNvSpPr txBox="1">
                <a:spLocks noChangeArrowheads="1"/>
              </p:cNvSpPr>
              <p:nvPr/>
            </p:nvSpPr>
            <p:spPr bwMode="auto">
              <a:xfrm>
                <a:off x="306140" y="3787806"/>
                <a:ext cx="2317987" cy="329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marL="20316" marR="0" lvl="0" indent="0" algn="l" defTabSz="1043056" rtl="0" eaLnBrk="1" fontAlgn="auto" latinLnBrk="1" hangingPunct="1">
                  <a:lnSpc>
                    <a:spcPct val="150000"/>
                  </a:lnSpc>
                  <a:spcBef>
                    <a:spcPts val="27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가</a:t>
                </a:r>
                <a:r>
                  <a:rPr kumimoji="0" lang="en-US" altLang="ko-KR" sz="1100" b="1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. </a:t>
                </a:r>
                <a:r>
                  <a:rPr kumimoji="0" lang="ko-KR" altLang="en-US" sz="11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화면 확대</a:t>
                </a:r>
                <a:endParaRPr kumimoji="0" lang="en-US" altLang="ko-KR" sz="11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endParaRPr>
              </a:p>
            </p:txBody>
          </p:sp>
          <p:grpSp>
            <p:nvGrpSpPr>
              <p:cNvPr id="9223" name="그룹 9222"/>
              <p:cNvGrpSpPr/>
              <p:nvPr/>
            </p:nvGrpSpPr>
            <p:grpSpPr>
              <a:xfrm>
                <a:off x="759281" y="4587396"/>
                <a:ext cx="111830" cy="989208"/>
                <a:chOff x="3698930" y="955471"/>
                <a:chExt cx="144016" cy="1333285"/>
              </a:xfrm>
            </p:grpSpPr>
            <p:sp>
              <p:nvSpPr>
                <p:cNvPr id="2437" name="타원 2436"/>
                <p:cNvSpPr/>
                <p:nvPr/>
              </p:nvSpPr>
              <p:spPr>
                <a:xfrm rot="5400000">
                  <a:off x="3698930" y="955471"/>
                  <a:ext cx="144016" cy="144016"/>
                </a:xfrm>
                <a:prstGeom prst="ellipse">
                  <a:avLst/>
                </a:prstGeom>
                <a:solidFill>
                  <a:srgbClr val="FF0000">
                    <a:alpha val="50196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42988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438" name="직선 화살표 연결선 2437"/>
                <p:cNvCxnSpPr>
                  <a:stCxn id="2437" idx="6"/>
                </p:cNvCxnSpPr>
                <p:nvPr/>
              </p:nvCxnSpPr>
              <p:spPr>
                <a:xfrm>
                  <a:off x="3770938" y="1099487"/>
                  <a:ext cx="0" cy="1189269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50196"/>
                    </a:srgb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448" name="Picture 2" descr="C:\Users\PCK\Desktop\Untitled-5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648813">
                <a:off x="1023498" y="4409525"/>
                <a:ext cx="199598" cy="432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7807016" y="3460766"/>
              <a:ext cx="2436228" cy="2952699"/>
              <a:chOff x="7925257" y="3787806"/>
              <a:chExt cx="2317987" cy="2809392"/>
            </a:xfrm>
          </p:grpSpPr>
          <p:grpSp>
            <p:nvGrpSpPr>
              <p:cNvPr id="293" name="그룹 292"/>
              <p:cNvGrpSpPr/>
              <p:nvPr/>
            </p:nvGrpSpPr>
            <p:grpSpPr>
              <a:xfrm>
                <a:off x="8012664" y="4136174"/>
                <a:ext cx="2230580" cy="1011195"/>
                <a:chOff x="2276896" y="3629662"/>
                <a:chExt cx="5275512" cy="2174146"/>
              </a:xfrm>
            </p:grpSpPr>
            <p:sp>
              <p:nvSpPr>
                <p:cNvPr id="318" name="직사각형 317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319" name="그룹 318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sp>
                <p:nvSpPr>
                  <p:cNvPr id="320" name="직사각형 319"/>
                  <p:cNvSpPr/>
                  <p:nvPr/>
                </p:nvSpPr>
                <p:spPr>
                  <a:xfrm>
                    <a:off x="2466380" y="3756176"/>
                    <a:ext cx="1609622" cy="932232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FF0000"/>
                    </a:solidFill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321" name="그룹 320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38" name="직사각형 337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39" name="직선 연결선 338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0" name="직선 연결선 339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2" name="그룹 321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35" name="직사각형 334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36" name="직선 연결선 335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7" name="직선 연결선 336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3" name="그룹 322"/>
                  <p:cNvGrpSpPr/>
                  <p:nvPr/>
                </p:nvGrpSpPr>
                <p:grpSpPr>
                  <a:xfrm>
                    <a:off x="2466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32" name="직사각형 331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33" name="직선 연결선 332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4" name="직선 연결선 333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4" name="그룹 323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29" name="직사각형 328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30" name="직선 연결선 329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1" name="직선 연결선 330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5" name="그룹 324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26" name="직사각형 32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27" name="직선 연결선 32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8" name="직선 연결선 32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294" name="그룹 293"/>
              <p:cNvGrpSpPr/>
              <p:nvPr/>
            </p:nvGrpSpPr>
            <p:grpSpPr>
              <a:xfrm>
                <a:off x="8012664" y="5586003"/>
                <a:ext cx="2230580" cy="1011195"/>
                <a:chOff x="2276896" y="3629662"/>
                <a:chExt cx="5275512" cy="2174146"/>
              </a:xfrm>
            </p:grpSpPr>
            <p:sp>
              <p:nvSpPr>
                <p:cNvPr id="295" name="직사각형 294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96" name="그룹 295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sp>
                <p:nvSpPr>
                  <p:cNvPr id="297" name="직사각형 296"/>
                  <p:cNvSpPr/>
                  <p:nvPr/>
                </p:nvSpPr>
                <p:spPr>
                  <a:xfrm>
                    <a:off x="2466380" y="3756176"/>
                    <a:ext cx="1609622" cy="932232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298" name="그룹 297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15" name="직사각형 314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316" name="직선 연결선 315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" name="직선 연결선 316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9" name="그룹 298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12" name="직사각형 311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13" name="직선 연결선 312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4" name="직선 연결선 313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0" name="그룹 299"/>
                  <p:cNvGrpSpPr/>
                  <p:nvPr/>
                </p:nvGrpSpPr>
                <p:grpSpPr>
                  <a:xfrm>
                    <a:off x="2466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09" name="직사각형 308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310" name="직선 연결선 309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1" name="직선 연결선 310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1" name="그룹 300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06" name="직사각형 30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307" name="직선 연결선 30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직선 연결선 30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2" name="그룹 301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303" name="직사각형 30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304" name="직선 연결선 30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직선 연결선 30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92" name="TextBox 1"/>
              <p:cNvSpPr txBox="1">
                <a:spLocks noChangeArrowheads="1"/>
              </p:cNvSpPr>
              <p:nvPr/>
            </p:nvSpPr>
            <p:spPr bwMode="auto">
              <a:xfrm>
                <a:off x="7925257" y="3787806"/>
                <a:ext cx="2317987" cy="329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marL="20316" marR="0" lvl="0" indent="0" algn="l" defTabSz="1043056" rtl="0" eaLnBrk="1" fontAlgn="auto" latinLnBrk="1" hangingPunct="1">
                  <a:lnSpc>
                    <a:spcPct val="150000"/>
                  </a:lnSpc>
                  <a:spcBef>
                    <a:spcPts val="27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라</a:t>
                </a:r>
                <a:r>
                  <a:rPr kumimoji="0" lang="en-US" altLang="ko-KR" sz="11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. </a:t>
                </a:r>
                <a:r>
                  <a:rPr kumimoji="0" lang="ko-KR" altLang="en-US" sz="11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고정 분할 전환</a:t>
                </a:r>
                <a:endParaRPr kumimoji="0" lang="en-US" altLang="ko-KR" sz="11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endParaRPr>
              </a:p>
            </p:txBody>
          </p:sp>
          <p:grpSp>
            <p:nvGrpSpPr>
              <p:cNvPr id="274" name="그룹 273"/>
              <p:cNvGrpSpPr/>
              <p:nvPr/>
            </p:nvGrpSpPr>
            <p:grpSpPr>
              <a:xfrm>
                <a:off x="8119062" y="5673578"/>
                <a:ext cx="630502" cy="376113"/>
                <a:chOff x="7793308" y="2954485"/>
                <a:chExt cx="2128925" cy="1220415"/>
              </a:xfrm>
            </p:grpSpPr>
            <p:sp>
              <p:nvSpPr>
                <p:cNvPr id="280" name="Rectangle 27"/>
                <p:cNvSpPr/>
                <p:nvPr/>
              </p:nvSpPr>
              <p:spPr>
                <a:xfrm>
                  <a:off x="7793308" y="2954485"/>
                  <a:ext cx="1026024" cy="553296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1" name="Rectangle 27"/>
                <p:cNvSpPr/>
                <p:nvPr/>
              </p:nvSpPr>
              <p:spPr>
                <a:xfrm>
                  <a:off x="7793308" y="3621604"/>
                  <a:ext cx="1026024" cy="553296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2" name="Rectangle 27"/>
                <p:cNvSpPr/>
                <p:nvPr/>
              </p:nvSpPr>
              <p:spPr>
                <a:xfrm>
                  <a:off x="8896209" y="2954485"/>
                  <a:ext cx="1026024" cy="122041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28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8914085" y="2992525"/>
                  <a:ext cx="981386" cy="1876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4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8914085" y="3222295"/>
                  <a:ext cx="981386" cy="1876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5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8914085" y="3458445"/>
                  <a:ext cx="981386" cy="1876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8914085" y="3688219"/>
                  <a:ext cx="981386" cy="1876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8914085" y="3930753"/>
                  <a:ext cx="981386" cy="1876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8" name="Picture 4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31013" y="2991385"/>
                  <a:ext cx="972070" cy="4725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9" name="Picture 6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56413" y="3663607"/>
                  <a:ext cx="900063" cy="4639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0" name="Picture 7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72547" y="3710591"/>
                  <a:ext cx="267545" cy="2736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75" name="Picture 4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5312" y="4256128"/>
                <a:ext cx="640546" cy="311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6" name="Rectangle 27"/>
              <p:cNvSpPr/>
              <p:nvPr/>
            </p:nvSpPr>
            <p:spPr>
              <a:xfrm>
                <a:off x="8106377" y="5652450"/>
                <a:ext cx="659665" cy="41836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277" name="그룹 276"/>
              <p:cNvGrpSpPr/>
              <p:nvPr/>
            </p:nvGrpSpPr>
            <p:grpSpPr>
              <a:xfrm>
                <a:off x="8389636" y="4587396"/>
                <a:ext cx="111830" cy="989207"/>
                <a:chOff x="3698930" y="955471"/>
                <a:chExt cx="144016" cy="1333283"/>
              </a:xfrm>
            </p:grpSpPr>
            <p:sp>
              <p:nvSpPr>
                <p:cNvPr id="278" name="타원 277"/>
                <p:cNvSpPr/>
                <p:nvPr/>
              </p:nvSpPr>
              <p:spPr>
                <a:xfrm rot="5400000">
                  <a:off x="3698930" y="955471"/>
                  <a:ext cx="144016" cy="144016"/>
                </a:xfrm>
                <a:prstGeom prst="ellipse">
                  <a:avLst/>
                </a:prstGeom>
                <a:solidFill>
                  <a:srgbClr val="FF0000">
                    <a:alpha val="50196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42988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79" name="직선 화살표 연결선 278"/>
                <p:cNvCxnSpPr>
                  <a:stCxn id="278" idx="6"/>
                </p:cNvCxnSpPr>
                <p:nvPr/>
              </p:nvCxnSpPr>
              <p:spPr>
                <a:xfrm>
                  <a:off x="3770938" y="1099487"/>
                  <a:ext cx="0" cy="1189267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50196"/>
                    </a:srgb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2" name="그룹 401"/>
            <p:cNvGrpSpPr/>
            <p:nvPr/>
          </p:nvGrpSpPr>
          <p:grpSpPr>
            <a:xfrm>
              <a:off x="5306724" y="3460766"/>
              <a:ext cx="2436228" cy="2952699"/>
              <a:chOff x="2845846" y="3787806"/>
              <a:chExt cx="2317987" cy="2809392"/>
            </a:xfrm>
          </p:grpSpPr>
          <p:grpSp>
            <p:nvGrpSpPr>
              <p:cNvPr id="403" name="그룹 402"/>
              <p:cNvGrpSpPr/>
              <p:nvPr/>
            </p:nvGrpSpPr>
            <p:grpSpPr>
              <a:xfrm>
                <a:off x="2933253" y="4136174"/>
                <a:ext cx="2230580" cy="1011195"/>
                <a:chOff x="2276896" y="3629662"/>
                <a:chExt cx="5275512" cy="2174146"/>
              </a:xfrm>
            </p:grpSpPr>
            <p:sp>
              <p:nvSpPr>
                <p:cNvPr id="436" name="직사각형 435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437" name="그룹 436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sp>
                <p:nvSpPr>
                  <p:cNvPr id="438" name="직사각형 437"/>
                  <p:cNvSpPr/>
                  <p:nvPr/>
                </p:nvSpPr>
                <p:spPr>
                  <a:xfrm>
                    <a:off x="2466380" y="3756176"/>
                    <a:ext cx="1609622" cy="932232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FF0000"/>
                    </a:solidFill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439" name="그룹 438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456" name="직사각형 45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457" name="직선 연결선 45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8" name="직선 연결선 45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0" name="그룹 439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453" name="직사각형 45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454" name="직선 연결선 45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5" name="직선 연결선 45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1" name="그룹 440"/>
                  <p:cNvGrpSpPr/>
                  <p:nvPr/>
                </p:nvGrpSpPr>
                <p:grpSpPr>
                  <a:xfrm>
                    <a:off x="2466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450" name="직사각형 449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451" name="직선 연결선 450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2" name="직선 연결선 451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2" name="그룹 441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447" name="직사각형 446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448" name="직선 연결선 447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직선 연결선 448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3" name="그룹 442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444" name="직사각형 443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445" name="직선 연결선 444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직선 연결선 445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04" name="그룹 403"/>
              <p:cNvGrpSpPr/>
              <p:nvPr/>
            </p:nvGrpSpPr>
            <p:grpSpPr>
              <a:xfrm>
                <a:off x="2933253" y="5586003"/>
                <a:ext cx="2230580" cy="1011195"/>
                <a:chOff x="354844" y="4419436"/>
                <a:chExt cx="2872546" cy="1302219"/>
              </a:xfrm>
            </p:grpSpPr>
            <p:grpSp>
              <p:nvGrpSpPr>
                <p:cNvPr id="411" name="그룹 410"/>
                <p:cNvGrpSpPr/>
                <p:nvPr/>
              </p:nvGrpSpPr>
              <p:grpSpPr>
                <a:xfrm>
                  <a:off x="354844" y="4419436"/>
                  <a:ext cx="2872546" cy="1302219"/>
                  <a:chOff x="2276896" y="3629662"/>
                  <a:chExt cx="5275512" cy="2174146"/>
                </a:xfrm>
              </p:grpSpPr>
              <p:sp>
                <p:nvSpPr>
                  <p:cNvPr id="413" name="직사각형 412"/>
                  <p:cNvSpPr/>
                  <p:nvPr/>
                </p:nvSpPr>
                <p:spPr>
                  <a:xfrm>
                    <a:off x="2276896" y="3629662"/>
                    <a:ext cx="5275512" cy="2174146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1042988" rtl="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414" name="그룹 413"/>
                  <p:cNvGrpSpPr/>
                  <p:nvPr/>
                </p:nvGrpSpPr>
                <p:grpSpPr>
                  <a:xfrm>
                    <a:off x="2462016" y="3756175"/>
                    <a:ext cx="4905272" cy="1891082"/>
                    <a:chOff x="2466380" y="3756175"/>
                    <a:chExt cx="4905272" cy="1891082"/>
                  </a:xfrm>
                </p:grpSpPr>
                <p:sp>
                  <p:nvSpPr>
                    <p:cNvPr id="415" name="직사각형 414"/>
                    <p:cNvSpPr/>
                    <p:nvPr/>
                  </p:nvSpPr>
                  <p:spPr>
                    <a:xfrm>
                      <a:off x="2466380" y="3756175"/>
                      <a:ext cx="1609622" cy="93223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416" name="그룹 415"/>
                    <p:cNvGrpSpPr/>
                    <p:nvPr/>
                  </p:nvGrpSpPr>
                  <p:grpSpPr>
                    <a:xfrm>
                      <a:off x="4117380" y="375617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433" name="직사각형 432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ko-KR" sz="700" b="1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rPr>
                          <a:t>screen</a:t>
                        </a: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434" name="직선 연결선 433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5" name="직선 연결선 434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17" name="그룹 416"/>
                    <p:cNvGrpSpPr/>
                    <p:nvPr/>
                  </p:nvGrpSpPr>
                  <p:grpSpPr>
                    <a:xfrm>
                      <a:off x="5762030" y="375617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430" name="직사각형 429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ko-KR" sz="7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rPr>
                          <a:t>screen</a:t>
                        </a:r>
                      </a:p>
                    </p:txBody>
                  </p:sp>
                  <p:cxnSp>
                    <p:nvCxnSpPr>
                      <p:cNvPr id="431" name="직선 연결선 430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2" name="직선 연결선 431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18" name="그룹 417"/>
                    <p:cNvGrpSpPr/>
                    <p:nvPr/>
                  </p:nvGrpSpPr>
                  <p:grpSpPr>
                    <a:xfrm>
                      <a:off x="246638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427" name="직사각형 426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ko-KR" sz="700" b="1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rPr>
                          <a:t>screen</a:t>
                        </a: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428" name="직선 연결선 427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9" name="직선 연결선 428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19" name="그룹 418"/>
                    <p:cNvGrpSpPr/>
                    <p:nvPr/>
                  </p:nvGrpSpPr>
                  <p:grpSpPr>
                    <a:xfrm>
                      <a:off x="411738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424" name="직사각형 423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ko-KR" sz="700" b="1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rPr>
                          <a:t>screen</a:t>
                        </a: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425" name="직선 연결선 424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6" name="직선 연결선 425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420" name="그룹 419"/>
                    <p:cNvGrpSpPr/>
                    <p:nvPr/>
                  </p:nvGrpSpPr>
                  <p:grpSpPr>
                    <a:xfrm>
                      <a:off x="5762030" y="4715026"/>
                      <a:ext cx="1609622" cy="932231"/>
                      <a:chOff x="5333903" y="2870094"/>
                      <a:chExt cx="1811769" cy="1166413"/>
                    </a:xfrm>
                  </p:grpSpPr>
                  <p:sp>
                    <p:nvSpPr>
                      <p:cNvPr id="421" name="직사각형 420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1" lang="en-US" altLang="ko-KR" sz="7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rPr>
                          <a:t>screen</a:t>
                        </a:r>
                      </a:p>
                    </p:txBody>
                  </p:sp>
                  <p:cxnSp>
                    <p:nvCxnSpPr>
                      <p:cNvPr id="422" name="직선 연결선 421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3" name="직선 연결선 422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412" name="Rectangle 27"/>
                <p:cNvSpPr/>
                <p:nvPr/>
              </p:nvSpPr>
              <p:spPr>
                <a:xfrm>
                  <a:off x="471939" y="4505332"/>
                  <a:ext cx="849517" cy="533443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405" name="TextBox 1"/>
              <p:cNvSpPr txBox="1">
                <a:spLocks noChangeArrowheads="1"/>
              </p:cNvSpPr>
              <p:nvPr/>
            </p:nvSpPr>
            <p:spPr bwMode="auto">
              <a:xfrm>
                <a:off x="2845846" y="3787806"/>
                <a:ext cx="2317987" cy="329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marL="20316" marR="0" lvl="0" indent="0" algn="l" defTabSz="1043056" rtl="0" eaLnBrk="1" fontAlgn="auto" latinLnBrk="1" hangingPunct="1">
                  <a:lnSpc>
                    <a:spcPct val="150000"/>
                  </a:lnSpc>
                  <a:spcBef>
                    <a:spcPts val="27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다</a:t>
                </a:r>
                <a:r>
                  <a:rPr kumimoji="0" lang="en-US" altLang="ko-KR" sz="11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. </a:t>
                </a:r>
                <a:r>
                  <a:rPr kumimoji="0" lang="ko-KR" altLang="en-US" sz="11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고정 전환</a:t>
                </a:r>
                <a:endParaRPr kumimoji="0" lang="en-US" altLang="ko-KR" sz="11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endParaRPr>
              </a:p>
            </p:txBody>
          </p:sp>
          <p:pic>
            <p:nvPicPr>
              <p:cNvPr id="406" name="Picture 4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0235" y="4256128"/>
                <a:ext cx="640546" cy="311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7" name="Picture 17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2553" y="5689005"/>
                <a:ext cx="595330" cy="342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08" name="그룹 407"/>
              <p:cNvGrpSpPr/>
              <p:nvPr/>
            </p:nvGrpSpPr>
            <p:grpSpPr>
              <a:xfrm>
                <a:off x="3291697" y="4587396"/>
                <a:ext cx="111830" cy="989207"/>
                <a:chOff x="3698930" y="955471"/>
                <a:chExt cx="144016" cy="1333283"/>
              </a:xfrm>
            </p:grpSpPr>
            <p:sp>
              <p:nvSpPr>
                <p:cNvPr id="409" name="타원 408"/>
                <p:cNvSpPr/>
                <p:nvPr/>
              </p:nvSpPr>
              <p:spPr>
                <a:xfrm rot="5400000">
                  <a:off x="3698930" y="955471"/>
                  <a:ext cx="144016" cy="144016"/>
                </a:xfrm>
                <a:prstGeom prst="ellipse">
                  <a:avLst/>
                </a:prstGeom>
                <a:solidFill>
                  <a:srgbClr val="FF0000">
                    <a:alpha val="50196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42988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410" name="직선 화살표 연결선 409"/>
                <p:cNvCxnSpPr>
                  <a:stCxn id="409" idx="6"/>
                </p:cNvCxnSpPr>
                <p:nvPr/>
              </p:nvCxnSpPr>
              <p:spPr>
                <a:xfrm>
                  <a:off x="3770938" y="1099487"/>
                  <a:ext cx="0" cy="1189267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50196"/>
                    </a:srgb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그룹 14"/>
            <p:cNvGrpSpPr/>
            <p:nvPr/>
          </p:nvGrpSpPr>
          <p:grpSpPr>
            <a:xfrm>
              <a:off x="2806432" y="3460766"/>
              <a:ext cx="2436228" cy="2952699"/>
              <a:chOff x="2806432" y="3460766"/>
              <a:chExt cx="2436228" cy="2952699"/>
            </a:xfrm>
          </p:grpSpPr>
          <p:grpSp>
            <p:nvGrpSpPr>
              <p:cNvPr id="2237" name="그룹 2236"/>
              <p:cNvGrpSpPr/>
              <p:nvPr/>
            </p:nvGrpSpPr>
            <p:grpSpPr>
              <a:xfrm>
                <a:off x="2898298" y="3826904"/>
                <a:ext cx="2344362" cy="1062776"/>
                <a:chOff x="2276896" y="3629662"/>
                <a:chExt cx="5275512" cy="2174146"/>
              </a:xfrm>
            </p:grpSpPr>
            <p:sp>
              <p:nvSpPr>
                <p:cNvPr id="2272" name="직사각형 2271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273" name="그룹 2272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sp>
                <p:nvSpPr>
                  <p:cNvPr id="2295" name="직사각형 2294"/>
                  <p:cNvSpPr/>
                  <p:nvPr/>
                </p:nvSpPr>
                <p:spPr>
                  <a:xfrm>
                    <a:off x="2466380" y="3756176"/>
                    <a:ext cx="1609622" cy="932232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rgbClr val="FF0000"/>
                    </a:solidFill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2275" name="그룹 2274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92" name="직사각형 2291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93" name="직선 연결선 2292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4" name="직선 연결선 2293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76" name="그룹 2275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89" name="직사각형 2288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90" name="직선 연결선 2289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1" name="직선 연결선 2290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77" name="그룹 2276"/>
                  <p:cNvGrpSpPr/>
                  <p:nvPr/>
                </p:nvGrpSpPr>
                <p:grpSpPr>
                  <a:xfrm>
                    <a:off x="2466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86" name="직사각형 228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87" name="직선 연결선 228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8" name="직선 연결선 228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78" name="그룹 2277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83" name="직사각형 228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84" name="직선 연결선 228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5" name="직선 연결선 228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79" name="그룹 2278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80" name="직사각형 2279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81" name="직선 연결선 2280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2" name="직선 연결선 2281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2242" name="그룹 2241"/>
              <p:cNvGrpSpPr/>
              <p:nvPr/>
            </p:nvGrpSpPr>
            <p:grpSpPr>
              <a:xfrm>
                <a:off x="2898298" y="5350689"/>
                <a:ext cx="2344362" cy="1062776"/>
                <a:chOff x="2276896" y="3629662"/>
                <a:chExt cx="5275512" cy="2174146"/>
              </a:xfrm>
            </p:grpSpPr>
            <p:sp>
              <p:nvSpPr>
                <p:cNvPr id="2246" name="직사각형 2245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247" name="그룹 2246"/>
                <p:cNvGrpSpPr/>
                <p:nvPr/>
              </p:nvGrpSpPr>
              <p:grpSpPr>
                <a:xfrm>
                  <a:off x="2462016" y="3756175"/>
                  <a:ext cx="4905272" cy="1891082"/>
                  <a:chOff x="2466380" y="3756175"/>
                  <a:chExt cx="4905272" cy="1891082"/>
                </a:xfrm>
              </p:grpSpPr>
              <p:sp>
                <p:nvSpPr>
                  <p:cNvPr id="2269" name="직사각형 2268"/>
                  <p:cNvSpPr/>
                  <p:nvPr/>
                </p:nvSpPr>
                <p:spPr>
                  <a:xfrm>
                    <a:off x="2466380" y="3756175"/>
                    <a:ext cx="1609623" cy="187627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2249" name="그룹 2248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66" name="직사각형 226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2267" name="직선 연결선 226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8" name="직선 연결선 226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50" name="그룹 2249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63" name="직사각형 226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64" name="직선 연결선 226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5" name="직선 연결선 226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52" name="그룹 2251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57" name="직사각형 2256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2258" name="직선 연결선 2257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9" name="직선 연결선 2258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53" name="그룹 2252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2254" name="직사각형 2253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</a:t>
                      </a:r>
                    </a:p>
                  </p:txBody>
                </p:sp>
                <p:cxnSp>
                  <p:nvCxnSpPr>
                    <p:cNvPr id="2255" name="직선 연결선 2254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6" name="직선 연결선 2255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245" name="Rectangle 27"/>
              <p:cNvSpPr/>
              <p:nvPr/>
            </p:nvSpPr>
            <p:spPr>
              <a:xfrm>
                <a:off x="2989286" y="5430515"/>
                <a:ext cx="686449" cy="87344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98" name="TextBox 1"/>
              <p:cNvSpPr txBox="1">
                <a:spLocks noChangeArrowheads="1"/>
              </p:cNvSpPr>
              <p:nvPr/>
            </p:nvSpPr>
            <p:spPr bwMode="auto">
              <a:xfrm>
                <a:off x="2806432" y="3460766"/>
                <a:ext cx="2436228" cy="346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marL="20316" marR="0" lvl="0" indent="0" algn="l" defTabSz="1043056" rtl="0" eaLnBrk="1" fontAlgn="auto" latinLnBrk="1" hangingPunct="1">
                  <a:lnSpc>
                    <a:spcPct val="150000"/>
                  </a:lnSpc>
                  <a:spcBef>
                    <a:spcPts val="27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나</a:t>
                </a:r>
                <a:r>
                  <a:rPr kumimoji="0" lang="en-US" altLang="ko-KR" sz="11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. </a:t>
                </a:r>
                <a:r>
                  <a:rPr kumimoji="0" lang="ko-KR" altLang="en-US" sz="11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화면 전환</a:t>
                </a:r>
                <a:endParaRPr kumimoji="0" lang="en-US" altLang="ko-KR" sz="11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endParaRPr>
              </a:p>
            </p:txBody>
          </p:sp>
          <p:pic>
            <p:nvPicPr>
              <p:cNvPr id="2429" name="Picture 4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1247" y="3952977"/>
                <a:ext cx="673220" cy="327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42" name="그룹 2441"/>
              <p:cNvGrpSpPr/>
              <p:nvPr/>
            </p:nvGrpSpPr>
            <p:grpSpPr>
              <a:xfrm>
                <a:off x="3275026" y="4301143"/>
                <a:ext cx="117534" cy="1039666"/>
                <a:chOff x="3698930" y="955471"/>
                <a:chExt cx="144016" cy="1333283"/>
              </a:xfrm>
            </p:grpSpPr>
            <p:sp>
              <p:nvSpPr>
                <p:cNvPr id="2443" name="타원 2442"/>
                <p:cNvSpPr/>
                <p:nvPr/>
              </p:nvSpPr>
              <p:spPr>
                <a:xfrm rot="5400000">
                  <a:off x="3698930" y="955471"/>
                  <a:ext cx="144016" cy="144016"/>
                </a:xfrm>
                <a:prstGeom prst="ellipse">
                  <a:avLst/>
                </a:prstGeom>
                <a:solidFill>
                  <a:srgbClr val="FF0000">
                    <a:alpha val="50196"/>
                  </a:srgb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042988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444" name="직선 화살표 연결선 2443"/>
                <p:cNvCxnSpPr>
                  <a:stCxn id="2443" idx="6"/>
                </p:cNvCxnSpPr>
                <p:nvPr/>
              </p:nvCxnSpPr>
              <p:spPr>
                <a:xfrm>
                  <a:off x="3770938" y="1099487"/>
                  <a:ext cx="0" cy="1189267"/>
                </a:xfrm>
                <a:prstGeom prst="straightConnector1">
                  <a:avLst/>
                </a:prstGeom>
                <a:ln w="38100">
                  <a:solidFill>
                    <a:srgbClr val="FF0000">
                      <a:alpha val="50196"/>
                    </a:srgb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/>
              <p:cNvGrpSpPr/>
              <p:nvPr/>
            </p:nvGrpSpPr>
            <p:grpSpPr>
              <a:xfrm>
                <a:off x="3015765" y="5501517"/>
                <a:ext cx="612403" cy="702576"/>
                <a:chOff x="3079861" y="5724102"/>
                <a:chExt cx="290647" cy="346982"/>
              </a:xfrm>
            </p:grpSpPr>
            <p:pic>
              <p:nvPicPr>
                <p:cNvPr id="459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3079861" y="5724102"/>
                  <a:ext cx="290647" cy="57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0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3079861" y="5794914"/>
                  <a:ext cx="290647" cy="57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3079861" y="5867692"/>
                  <a:ext cx="290647" cy="57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3079861" y="5938504"/>
                  <a:ext cx="290647" cy="57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r="34386" b="-1"/>
                <a:stretch/>
              </p:blipFill>
              <p:spPr bwMode="auto">
                <a:xfrm>
                  <a:off x="3079861" y="6013250"/>
                  <a:ext cx="290647" cy="57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485" name="Picture 2" descr="C:\Users\PCK\Desktop\Untitled-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48813">
              <a:off x="3609353" y="4108172"/>
              <a:ext cx="209780" cy="455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6" name="Picture 2" descr="C:\Users\PCK\Desktop\Untitled-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48813">
              <a:off x="6144735" y="4108172"/>
              <a:ext cx="209780" cy="455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7" name="Picture 2" descr="C:\Users\PCK\Desktop\Untitled-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48813">
              <a:off x="8638553" y="4108172"/>
              <a:ext cx="209780" cy="455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8" name="TextBox 487"/>
          <p:cNvSpPr txBox="1"/>
          <p:nvPr/>
        </p:nvSpPr>
        <p:spPr>
          <a:xfrm>
            <a:off x="549301" y="1937644"/>
            <a:ext cx="756084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 확대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스크린이 확대되는 경우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지도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 전환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스크린이 아래 스크린과 병합되며 확대되는 경우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고정 전환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확대되지 않고 해당 스크린이 전환되는 경우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고정 분할 전환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확대되지 않고 스크린 내에서 레이아웃이 나눠지는 경우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522164" y="324207"/>
            <a:ext cx="1314430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 환경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419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22164" y="1620391"/>
            <a:ext cx="986509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941" lvl="0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타임아웃 원칙은 아래와 같다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360041" lvl="1" indent="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창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팁을 나타나게 하기 위해 마우스를 </a:t>
            </a:r>
            <a:r>
              <a:rPr kumimoji="0" lang="ko-KR" altLang="en-US" sz="1050" spc="-1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타겟에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올려놓아야 하는 시간은 일정하게 유지되어야 함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기본은 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0.5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초를 사용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60041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 타겟에서 다른 타겟으로 커서를 옮기는 경우 포인터가 타겟에 머물러야 하는 시간의 기본값은 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0.1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초임</a:t>
            </a: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60041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마우스오버창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팁은 기본 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5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초 후 자동으로 사라져야 함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60041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Info tip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경우 짧은 마우스오버창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팁보다 더 긴 시간 후에 사라져야 하거나 자동으로 사라지지 않게 해야 함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이를 위해 개발자는 타임아웃 값을 최대로 설정할 수 있음</a:t>
            </a: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 오버의 위치는 다음과 같은 원칙을 따른다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lvl="0" indent="363538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마우스오버창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팁은 사용자가 포인터로 가리키는 대상 근처에 있어야 함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보통 포인터의 꼬리부분이나 머리부분임</a:t>
            </a: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lvl="0" indent="363538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사용자가 보고 있거나 상호작용을 하는 대상을 덮지 않도록 함</a:t>
            </a: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lvl="0" indent="363538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포인터와 마우스오버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팁이 분리되더라도 마우스오버 창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팁을 포인터가 가리키는 대상에 측면에 위치시킴</a:t>
            </a: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lvl="0" indent="363538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마우스오버창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팁이 대상을 가려 사용자가 마우스를 움직이는 일이 없도록 함</a:t>
            </a: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나쁜 예 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좌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),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좋은 예 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우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  <a:endParaRPr kumimoji="0" lang="ko-KR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ko-KR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lvl="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</a:p>
          <a:p>
            <a:pPr lvl="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ko-KR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42281" y="1002056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2-21.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Mouse Over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–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위치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크기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글자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크기</a:t>
            </a:r>
            <a:endParaRPr kumimoji="0" lang="en-US" altLang="ko-KR" sz="1400" b="1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2060" name="Picture 12" descr="Screen shot of infotip obscuring Search box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68" y="4651591"/>
            <a:ext cx="312420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Screen shot of infotip placed below Search box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844" y="4305379"/>
            <a:ext cx="312420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Screen shot of infotip obscuring revised text 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36" y="5703064"/>
            <a:ext cx="4568851" cy="143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Screen shot of infotip placed above revised text 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906" y="5154749"/>
            <a:ext cx="4780076" cy="199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4945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22164" y="1620391"/>
            <a:ext cx="9865096" cy="3377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7941" lvl="0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 오버의 위치는 다음과 같은 원칙을 따른다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39750" lvl="1" indent="-180975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아이템의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모음은 사용자가 다음으로 상호작용할 가능성이 큰 대상을 가리지 않도록 함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예를 들어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수평으로 나열된 아이템은 오른쪽에 </a:t>
            </a:r>
            <a:r>
              <a:rPr kumimoji="0" lang="ko-KR" altLang="en-US" sz="1050" spc="-1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마우스오버창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팁을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위치시키는 것을 피하고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수직적으로 나열된 아이템은 </a:t>
            </a:r>
            <a:r>
              <a:rPr kumimoji="0" lang="ko-KR" altLang="en-US" sz="1050" spc="-1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마우스오버창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팀을 아래에 위치시키지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않음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39750" lvl="1" indent="-180975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바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주의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집중을 방해할 수 있는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예를 들어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크기가 큰 마우스오버창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팁은 대다수의 사용자가 유용하게 사용할 수 있는 정보를 담아야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함 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/>
            </a:r>
            <a:b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</a:b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그렇지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않은 경우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다른 수단으로 정보를 표시</a:t>
            </a:r>
            <a:endParaRPr kumimoji="0" lang="ko-KR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lvl="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</a:p>
          <a:p>
            <a:pPr marL="539750" lvl="1" indent="-180975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88641" lvl="1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나쁜 예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좌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),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좋은 예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우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</a:p>
          <a:p>
            <a:pPr marL="588641" lvl="1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88641" lvl="1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88641" lvl="1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88641" lvl="1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88641" lvl="1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88641" lvl="1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88641" lvl="1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lvl="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</a:pPr>
            <a:r>
              <a:rPr kumimoji="0" lang="ko-KR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  <a:endParaRPr kumimoji="0" lang="en-US" altLang="ko-KR" sz="1050" spc="-1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lvl="0" indent="-228600" defTabSz="1043056" eaLnBrk="0" fontAlgn="auto" hangingPunct="0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kumimoji="0" lang="ko-KR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42281" y="1002056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2-21. 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Mouse Over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–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위치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크기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글자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크기</a:t>
            </a:r>
            <a:endParaRPr kumimoji="0" lang="en-US" altLang="ko-KR" sz="1400" b="1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929" y="3870933"/>
            <a:ext cx="4640376" cy="10546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02" y="3918246"/>
            <a:ext cx="4192802" cy="108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499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2-22. Help 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설계 시 주안점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각 지점에서 도움말로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쉽게 진입할 수 있도록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일반적인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UI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를 따라 대부분의 페이지 우측 상단에 도움말 </a:t>
            </a:r>
            <a:r>
              <a:rPr kumimoji="0" lang="ko-KR" altLang="en-US" sz="105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진입점을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설치한다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기능보다 특정 행위의 성취를 돕는 것에 초점이 맞춰진 형태로 작성하도록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도움말의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효과를 높이기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위해 어렵고 형식적인 단어보다 보다 쉬운 단어로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작성한다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사용자 시나리오를 바탕으로 발생할 수 있는 경우의 수에 대해 도움말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작성한다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16386" name="Picture 2" descr="https://docs.oracle.com/cd/E19148-01/820-0845/images/HelpOvervie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762" y="3276575"/>
            <a:ext cx="4582001" cy="389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cfile25.uf.tistory.com/image/205A934E4E93D1DF1E33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07" y="3630243"/>
            <a:ext cx="34385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21031" y="2949571"/>
            <a:ext cx="4025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도움말 내용 예시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 목적의 달성을 기준으로 하여 항목 작성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29107" y="3276575"/>
            <a:ext cx="3320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도움말의 진입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 바 등에서 쉽게 진입할 수 있음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790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2-22. Help 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도움말 종류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82204" y="2916535"/>
          <a:ext cx="7185110" cy="2735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646">
                  <a:extLst>
                    <a:ext uri="{9D8B030D-6E8A-4147-A177-3AD203B41FA5}">
                      <a16:colId xmlns:a16="http://schemas.microsoft.com/office/drawing/2014/main" xmlns="" val="3440033492"/>
                    </a:ext>
                  </a:extLst>
                </a:gridCol>
                <a:gridCol w="6074464">
                  <a:extLst>
                    <a:ext uri="{9D8B030D-6E8A-4147-A177-3AD203B41FA5}">
                      <a16:colId xmlns:a16="http://schemas.microsoft.com/office/drawing/2014/main" xmlns="" val="329093189"/>
                    </a:ext>
                  </a:extLst>
                </a:gridCol>
              </a:tblGrid>
              <a:tr h="259839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종류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설명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5991031"/>
                  </a:ext>
                </a:extLst>
              </a:tr>
              <a:tr h="825181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절차 도움말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특정 과업을 달성하기 위한 절차 안내 제공</a:t>
                      </a:r>
                      <a:endParaRPr lang="en-US" altLang="ko-KR" sz="1100" u="none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What, Why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보다 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How to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초점을 맞추어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사용자가 사용할 수 있는 기능의 사용법을 주로 설명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8765224"/>
                  </a:ext>
                </a:extLst>
              </a:tr>
              <a:tr h="825181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개념 도움말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특정 항목에 대해 배경 정보 제공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설명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과정 설명 등</a:t>
                      </a:r>
                      <a:endParaRPr lang="en-US" altLang="ko-KR" sz="1100" u="none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What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초점을 맞추어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프로그램의 전반적인 설명이나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구조 설명 등에서 선호되는 형태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1683128"/>
                  </a:ext>
                </a:extLst>
              </a:tr>
              <a:tr h="825181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참조 도움말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기능 </a:t>
                      </a:r>
                      <a:r>
                        <a:rPr lang="ko-KR" altLang="en-US" sz="1100" u="none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커스터마이징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등에 필요한 참조 정보 제공</a:t>
                      </a:r>
                      <a:r>
                        <a:rPr lang="en-US" altLang="ko-KR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Online Reference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Book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형태로 제공</a:t>
                      </a:r>
                      <a:endParaRPr lang="en-US" altLang="ko-KR" sz="1100" u="none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일반적인 사용 상에서는 사용될 일이 적으며</a:t>
                      </a:r>
                      <a:r>
                        <a:rPr lang="en-US" altLang="ko-KR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u="none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새로운 기능 개발 등 프로그래밍 시에 사용되는 형태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140156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6140" y="1476375"/>
            <a:ext cx="972108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각 도움말이 목표하는 내용에 따라 그 종류가 달라지며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크게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3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가지로 분류할 수 있다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일반적인 사용 환경에서는 절차 도움말이나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개념 도움말이 사용되며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주로 절차 도움말이 사용된다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각 기능들에 대해 각각 개별적인 절차 도움말 항목을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그리고 프로그램 및 서브프로그램들의 용도 등을 전반적으로 설명하는 개념 도움말이 동시에 필요하다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5906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2-22. Help 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절차 도움말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140" y="1476375"/>
            <a:ext cx="9721080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특정 과업을 주제로 하여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해당 과업을 이룰 수 있는 절차를 설명한다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실제 프로그램에서 사용되는 언어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더불어 어렵지 않은 언어를 이용하여 쉽게 따라할 수 있도록 제작한다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20482" name="Picture 2" descr="Screen shot of 'Delete temporary files' Help page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2412479"/>
            <a:ext cx="5625972" cy="411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2281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2-22. Help 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개념 도움말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140" y="1476375"/>
            <a:ext cx="9721080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특정 프로그램 또는 큰 기능에 대해 전반적으로 설명하는 문서이다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개념을 설명함과 동시에 해당 항목에서 주로 나올 수 있는 질문 등을 하위항목으로 구성함으로써 효과적인 구성이 선호된다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</p:txBody>
      </p:sp>
      <p:pic>
        <p:nvPicPr>
          <p:cNvPr id="19458" name="Picture 2" descr="Screen shot of 'The desktop (overview)' Help page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55" y="2412479"/>
            <a:ext cx="63055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142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2-22. Help 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참조 도움말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140" y="1476375"/>
            <a:ext cx="972108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절차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개념 도움말과는 별개로 해당 프로그램 등에서 사용되는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Reference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를 소개하는 도움말이다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Notation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이나 글자 크기 등 프로그램에서 사용되는 표준 항목들에 대해 설명한다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21506" name="Picture 2" descr="Screen shot of 'Notational Conventions' Help page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55" y="2556495"/>
            <a:ext cx="61531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147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2-22. Help 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도움말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진입점의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설계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140" y="1476375"/>
            <a:ext cx="972108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단순히 도움말의 메인 페이지로 넘어가지 않고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해당 창에서 사용되는 기능과 유관한 도움말만 표시될 수 있도록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다이얼로그 박스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에러 메시지 등에는 도움말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진입점을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설계하도록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무조건 모든 페이지의 같은 위치에 도움말을 배치하지 말고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도움말이 필요한 창에서 도움말 표시를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82204" y="3060551"/>
            <a:ext cx="7795155" cy="3972028"/>
            <a:chOff x="849073" y="2089792"/>
            <a:chExt cx="9645551" cy="4914901"/>
          </a:xfrm>
        </p:grpSpPr>
        <p:pic>
          <p:nvPicPr>
            <p:cNvPr id="22530" name="Picture 2" descr="Screen shot of property sheet with group box  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073" y="2146943"/>
              <a:ext cx="4305300" cy="480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2" name="Picture 4" descr="Screen shot of property sheet and Help link 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3170" y="2089792"/>
              <a:ext cx="3981454" cy="4914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4875852" y="2556495"/>
            <a:ext cx="4126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도움말의 진입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페이지에 대해 해당되는 항목의 도움말로 접속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2204" y="2556495"/>
            <a:ext cx="3594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도움말의 진입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기능 별로 별도 도움말 항목으로 접속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221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2-22. Help 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도움말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진입점의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설계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140" y="1476375"/>
            <a:ext cx="9721080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각 기능의 시작 지점에서 일차적으로 도움말로 진입할 수 있도록 설계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우측 상단에 도움말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진입점이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있는 것이 선호된다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 바가 있는 프로그램에서는 도움말 메뉴를 설치하여 도움말을 찾기 쉽도록 설계한다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45466" y="2625868"/>
            <a:ext cx="3071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 바가 있는 프로그램에서의 도움말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진입점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183" y="2625868"/>
            <a:ext cx="55691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도움말의 진입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굳이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도움말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글귀가 써있지 않더라도 마크로 </a:t>
            </a:r>
            <a:r>
              <a:rPr lang="ko-KR" altLang="en-US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도움말임을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554" name="Picture 2" descr="Screen shot of control panel item with Help button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23" y="3091689"/>
            <a:ext cx="6743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Screen shot of Help accessed from menu bar 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3716245"/>
            <a:ext cx="3743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128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2-22. Help 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도움말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진입점의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설계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140" y="1476375"/>
            <a:ext cx="9721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하나의 페이지에서 여러 도움말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진입점을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설치함으로써 도움말 필요 시 사용자의 주의력을 흩트려놓지 않도록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738188" y="1784756"/>
          <a:ext cx="7560840" cy="516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725">
                  <a:extLst>
                    <a:ext uri="{9D8B030D-6E8A-4147-A177-3AD203B41FA5}">
                      <a16:colId xmlns:a16="http://schemas.microsoft.com/office/drawing/2014/main" xmlns="" val="4234377943"/>
                    </a:ext>
                  </a:extLst>
                </a:gridCol>
                <a:gridCol w="6392115">
                  <a:extLst>
                    <a:ext uri="{9D8B030D-6E8A-4147-A177-3AD203B41FA5}">
                      <a16:colId xmlns:a16="http://schemas.microsoft.com/office/drawing/2014/main" xmlns="" val="2215938071"/>
                    </a:ext>
                  </a:extLst>
                </a:gridCol>
              </a:tblGrid>
              <a:tr h="389852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선호도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예시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3547733"/>
                  </a:ext>
                </a:extLst>
              </a:tr>
              <a:tr h="2387187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선호되지 않음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화면의 좌측 하단과 우측 상단에 도움말이 중복 설치되어 있음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7387546"/>
                  </a:ext>
                </a:extLst>
              </a:tr>
              <a:tr h="2387187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선호됨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화면의 우측 상단에만 도움말 </a:t>
                      </a:r>
                      <a:r>
                        <a:rPr lang="ko-KR" altLang="en-US" sz="1100" u="none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진입점이</a:t>
                      </a:r>
                      <a:r>
                        <a:rPr lang="ko-KR" altLang="en-US" sz="1100" u="none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설치되어 있음</a:t>
                      </a: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0315282"/>
                  </a:ext>
                </a:extLst>
              </a:tr>
            </a:tbl>
          </a:graphicData>
        </a:graphic>
      </p:graphicFrame>
      <p:pic>
        <p:nvPicPr>
          <p:cNvPr id="25602" name="Picture 2" descr="Screen shot of window with question-mark icon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84" y="4614383"/>
            <a:ext cx="4248472" cy="210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Screen shot of window with Help icon in left panel 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84" y="2196455"/>
            <a:ext cx="5112568" cy="214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447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306140" y="1476375"/>
            <a:ext cx="8882157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효율적인 인터페이스와 일관된 정보 전달을 위해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영역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(area)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구성은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동일한 구성을 원칙으로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태블릿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사용환경을 고려한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GNB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는 상단에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배치 하는 것을 기본으로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콘텐츠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영역 구성원칙은 데이터 중요성에 따라 위에서 아래로 배치하는 것을 기본으로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378148" y="2486735"/>
            <a:ext cx="9937104" cy="4102208"/>
            <a:chOff x="378148" y="2340471"/>
            <a:chExt cx="9937104" cy="4102208"/>
          </a:xfrm>
        </p:grpSpPr>
        <p:grpSp>
          <p:nvGrpSpPr>
            <p:cNvPr id="66" name="그룹 65"/>
            <p:cNvGrpSpPr/>
            <p:nvPr/>
          </p:nvGrpSpPr>
          <p:grpSpPr>
            <a:xfrm>
              <a:off x="6387578" y="2565052"/>
              <a:ext cx="3769148" cy="3413042"/>
              <a:chOff x="6083377" y="2589328"/>
              <a:chExt cx="4182599" cy="3787430"/>
            </a:xfrm>
          </p:grpSpPr>
          <p:grpSp>
            <p:nvGrpSpPr>
              <p:cNvPr id="105" name="그룹 104"/>
              <p:cNvGrpSpPr/>
              <p:nvPr/>
            </p:nvGrpSpPr>
            <p:grpSpPr>
              <a:xfrm>
                <a:off x="8376328" y="2601652"/>
                <a:ext cx="1889648" cy="3775106"/>
                <a:chOff x="6413950" y="2668926"/>
                <a:chExt cx="1717862" cy="3431915"/>
              </a:xfrm>
            </p:grpSpPr>
            <p:grpSp>
              <p:nvGrpSpPr>
                <p:cNvPr id="139" name="그룹 138"/>
                <p:cNvGrpSpPr/>
                <p:nvPr/>
              </p:nvGrpSpPr>
              <p:grpSpPr>
                <a:xfrm>
                  <a:off x="6413950" y="2668926"/>
                  <a:ext cx="1717862" cy="3396371"/>
                  <a:chOff x="7399703" y="1225938"/>
                  <a:chExt cx="2037657" cy="4028634"/>
                </a:xfrm>
              </p:grpSpPr>
              <p:pic>
                <p:nvPicPr>
                  <p:cNvPr id="14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99703" y="1225938"/>
                    <a:ext cx="2037657" cy="129027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4" name="Rectangle 24"/>
                  <p:cNvSpPr/>
                  <p:nvPr/>
                </p:nvSpPr>
                <p:spPr>
                  <a:xfrm>
                    <a:off x="7518052" y="1325399"/>
                    <a:ext cx="1795862" cy="1092790"/>
                  </a:xfrm>
                  <a:prstGeom prst="rect">
                    <a:avLst/>
                  </a:prstGeom>
                  <a:pattFill prst="wdUpDiag">
                    <a:fgClr>
                      <a:srgbClr val="DDDDDD"/>
                    </a:fgClr>
                    <a:bgClr>
                      <a:schemeClr val="bg1"/>
                    </a:bgClr>
                  </a:pattFill>
                  <a:ln w="3175">
                    <a:solidFill>
                      <a:schemeClr val="bg1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36000" rIns="36000" anchor="ctr"/>
                  <a:lstStyle/>
                  <a:p>
                    <a:pPr marL="0" marR="0" lvl="0" indent="0" algn="ctr" defTabSz="1042988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45000"/>
                      <a:buFont typeface="StarSymbol" pitchFamily="2" charset="0"/>
                      <a:buNone/>
                      <a:tabLst/>
                      <a:defRPr/>
                    </a:pPr>
                    <a:endParaRPr kumimoji="0" lang="en-US" sz="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algun Gothic" pitchFamily="50" charset="-127"/>
                      <a:ea typeface="굴림" charset="-127"/>
                      <a:cs typeface="Verdana" pitchFamily="34" charset="0"/>
                    </a:endParaRPr>
                  </a:p>
                </p:txBody>
              </p:sp>
              <p:sp>
                <p:nvSpPr>
                  <p:cNvPr id="145" name="직사각형 144"/>
                  <p:cNvSpPr/>
                  <p:nvPr/>
                </p:nvSpPr>
                <p:spPr>
                  <a:xfrm>
                    <a:off x="7518052" y="1326019"/>
                    <a:ext cx="1795862" cy="9077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3175">
                    <a:noFill/>
                    <a:miter lim="800000"/>
                    <a:headEnd/>
                    <a:tailEnd/>
                  </a:ln>
                </p:spPr>
                <p:txBody>
                  <a:bodyPr lIns="36000" rIns="3600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45000"/>
                      <a:buFont typeface="StarSymbol" pitchFamily="2" charset="0"/>
                      <a:buNone/>
                      <a:tabLst/>
                      <a:defRPr/>
                    </a:pPr>
                    <a:r>
                      <a:rPr kumimoji="1" lang="en-US" altLang="ko-KR" sz="5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rPr>
                      <a:t>Top GNB</a:t>
                    </a:r>
                    <a:endParaRPr kumimoji="1" lang="ko-KR" altLang="en-US" sz="5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146" name="그룹 145"/>
                  <p:cNvGrpSpPr/>
                  <p:nvPr/>
                </p:nvGrpSpPr>
                <p:grpSpPr>
                  <a:xfrm>
                    <a:off x="7550560" y="1447303"/>
                    <a:ext cx="1733598" cy="925547"/>
                    <a:chOff x="2314001" y="3576713"/>
                    <a:chExt cx="876449" cy="558367"/>
                  </a:xfrm>
                </p:grpSpPr>
                <p:sp>
                  <p:nvSpPr>
                    <p:cNvPr id="161" name="직사각형 160"/>
                    <p:cNvSpPr/>
                    <p:nvPr/>
                  </p:nvSpPr>
                  <p:spPr>
                    <a:xfrm>
                      <a:off x="2314001" y="3576714"/>
                      <a:ext cx="876448" cy="5583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Area 1</a:t>
                      </a:r>
                      <a:br>
                        <a:rPr kumimoji="1" lang="en-US" altLang="ko-KR" sz="105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en-US" altLang="ko-KR" sz="8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(Screen 1)</a:t>
                      </a:r>
                      <a:endParaRPr kumimoji="1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162" name="직선 연결선 161"/>
                    <p:cNvCxnSpPr/>
                    <p:nvPr/>
                  </p:nvCxnSpPr>
                  <p:spPr>
                    <a:xfrm>
                      <a:off x="2314002" y="3576713"/>
                      <a:ext cx="876448" cy="55508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3" name="직선 연결선 162"/>
                    <p:cNvCxnSpPr/>
                    <p:nvPr/>
                  </p:nvCxnSpPr>
                  <p:spPr>
                    <a:xfrm flipH="1">
                      <a:off x="2314002" y="3576713"/>
                      <a:ext cx="876448" cy="55836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7" name="그룹 146"/>
                  <p:cNvGrpSpPr/>
                  <p:nvPr/>
                </p:nvGrpSpPr>
                <p:grpSpPr>
                  <a:xfrm>
                    <a:off x="7550560" y="2407877"/>
                    <a:ext cx="1733598" cy="925547"/>
                    <a:chOff x="2314001" y="3576713"/>
                    <a:chExt cx="876449" cy="558367"/>
                  </a:xfrm>
                </p:grpSpPr>
                <p:sp>
                  <p:nvSpPr>
                    <p:cNvPr id="157" name="직사각형 156"/>
                    <p:cNvSpPr/>
                    <p:nvPr/>
                  </p:nvSpPr>
                  <p:spPr>
                    <a:xfrm>
                      <a:off x="2314001" y="3576714"/>
                      <a:ext cx="876448" cy="5583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Area 2</a:t>
                      </a:r>
                      <a:br>
                        <a:rPr kumimoji="1" lang="en-US" altLang="ko-KR" sz="105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en-US" altLang="ko-KR" sz="8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(Screen 2)</a:t>
                      </a:r>
                      <a:endParaRPr kumimoji="1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158" name="직선 연결선 157"/>
                    <p:cNvCxnSpPr/>
                    <p:nvPr/>
                  </p:nvCxnSpPr>
                  <p:spPr>
                    <a:xfrm>
                      <a:off x="2314002" y="3576713"/>
                      <a:ext cx="876448" cy="55508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0" name="직선 연결선 159"/>
                    <p:cNvCxnSpPr/>
                    <p:nvPr/>
                  </p:nvCxnSpPr>
                  <p:spPr>
                    <a:xfrm flipH="1">
                      <a:off x="2314002" y="3576713"/>
                      <a:ext cx="876448" cy="55836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8" name="그룹 147"/>
                  <p:cNvGrpSpPr/>
                  <p:nvPr/>
                </p:nvGrpSpPr>
                <p:grpSpPr>
                  <a:xfrm>
                    <a:off x="7550560" y="3368451"/>
                    <a:ext cx="1733598" cy="925547"/>
                    <a:chOff x="2314001" y="3576713"/>
                    <a:chExt cx="876449" cy="558367"/>
                  </a:xfrm>
                </p:grpSpPr>
                <p:sp>
                  <p:nvSpPr>
                    <p:cNvPr id="153" name="직사각형 152"/>
                    <p:cNvSpPr/>
                    <p:nvPr/>
                  </p:nvSpPr>
                  <p:spPr>
                    <a:xfrm>
                      <a:off x="2314001" y="3576714"/>
                      <a:ext cx="876448" cy="5583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Area 3</a:t>
                      </a:r>
                      <a:br>
                        <a:rPr kumimoji="1" lang="en-US" altLang="ko-KR" sz="105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en-US" altLang="ko-KR" sz="8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(Screen 3)</a:t>
                      </a:r>
                      <a:endParaRPr kumimoji="1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154" name="직선 연결선 153"/>
                    <p:cNvCxnSpPr/>
                    <p:nvPr/>
                  </p:nvCxnSpPr>
                  <p:spPr>
                    <a:xfrm>
                      <a:off x="2314002" y="3576713"/>
                      <a:ext cx="876448" cy="55508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직선 연결선 155"/>
                    <p:cNvCxnSpPr/>
                    <p:nvPr/>
                  </p:nvCxnSpPr>
                  <p:spPr>
                    <a:xfrm flipH="1">
                      <a:off x="2314002" y="3576713"/>
                      <a:ext cx="876448" cy="55836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9" name="그룹 148"/>
                  <p:cNvGrpSpPr/>
                  <p:nvPr/>
                </p:nvGrpSpPr>
                <p:grpSpPr>
                  <a:xfrm>
                    <a:off x="7550560" y="4329025"/>
                    <a:ext cx="1733598" cy="925547"/>
                    <a:chOff x="2314001" y="3576713"/>
                    <a:chExt cx="876449" cy="558367"/>
                  </a:xfrm>
                </p:grpSpPr>
                <p:sp>
                  <p:nvSpPr>
                    <p:cNvPr id="150" name="직사각형 149"/>
                    <p:cNvSpPr/>
                    <p:nvPr/>
                  </p:nvSpPr>
                  <p:spPr>
                    <a:xfrm>
                      <a:off x="2314001" y="3576714"/>
                      <a:ext cx="876448" cy="5583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Area 4</a:t>
                      </a:r>
                      <a:br>
                        <a:rPr kumimoji="1" lang="en-US" altLang="ko-KR" sz="105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en-US" altLang="ko-KR" sz="8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(Screen 4)</a:t>
                      </a:r>
                      <a:endParaRPr kumimoji="1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151" name="직선 연결선 150"/>
                    <p:cNvCxnSpPr/>
                    <p:nvPr/>
                  </p:nvCxnSpPr>
                  <p:spPr>
                    <a:xfrm>
                      <a:off x="2314002" y="3576713"/>
                      <a:ext cx="876448" cy="55508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직선 연결선 151"/>
                    <p:cNvCxnSpPr/>
                    <p:nvPr/>
                  </p:nvCxnSpPr>
                  <p:spPr>
                    <a:xfrm flipH="1">
                      <a:off x="2314002" y="3576713"/>
                      <a:ext cx="876448" cy="558366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40" name="직선 화살표 연결선 139"/>
                <p:cNvCxnSpPr/>
                <p:nvPr/>
              </p:nvCxnSpPr>
              <p:spPr>
                <a:xfrm>
                  <a:off x="7894743" y="3219376"/>
                  <a:ext cx="0" cy="2551737"/>
                </a:xfrm>
                <a:prstGeom prst="straightConnector1">
                  <a:avLst/>
                </a:prstGeom>
                <a:ln w="38100">
                  <a:solidFill>
                    <a:schemeClr val="tx2">
                      <a:lumMod val="60000"/>
                      <a:lumOff val="40000"/>
                    </a:schemeClr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Rectangle 27"/>
                <p:cNvSpPr/>
                <p:nvPr/>
              </p:nvSpPr>
              <p:spPr>
                <a:xfrm>
                  <a:off x="6510297" y="2835945"/>
                  <a:ext cx="1531653" cy="3264896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142" name="Picture 3" descr="C:\Users\PCK\Desktop\Untitled-2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99924" y="3940254"/>
                  <a:ext cx="389637" cy="609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6" name="그룹 105"/>
              <p:cNvGrpSpPr/>
              <p:nvPr/>
            </p:nvGrpSpPr>
            <p:grpSpPr>
              <a:xfrm>
                <a:off x="6083377" y="2589328"/>
                <a:ext cx="1879391" cy="1152502"/>
                <a:chOff x="4117397" y="5426168"/>
                <a:chExt cx="2790782" cy="1711393"/>
              </a:xfrm>
            </p:grpSpPr>
            <p:grpSp>
              <p:nvGrpSpPr>
                <p:cNvPr id="108" name="그룹 107"/>
                <p:cNvGrpSpPr/>
                <p:nvPr/>
              </p:nvGrpSpPr>
              <p:grpSpPr>
                <a:xfrm>
                  <a:off x="4122564" y="5426168"/>
                  <a:ext cx="2785615" cy="1262812"/>
                  <a:chOff x="5048935" y="2356458"/>
                  <a:chExt cx="1880197" cy="852355"/>
                </a:xfrm>
              </p:grpSpPr>
              <p:grpSp>
                <p:nvGrpSpPr>
                  <p:cNvPr id="110" name="그룹 109"/>
                  <p:cNvGrpSpPr/>
                  <p:nvPr/>
                </p:nvGrpSpPr>
                <p:grpSpPr>
                  <a:xfrm>
                    <a:off x="5048935" y="2356458"/>
                    <a:ext cx="1880197" cy="852355"/>
                    <a:chOff x="2276896" y="3629662"/>
                    <a:chExt cx="5275512" cy="2174146"/>
                  </a:xfrm>
                </p:grpSpPr>
                <p:sp>
                  <p:nvSpPr>
                    <p:cNvPr id="112" name="직사각형 111"/>
                    <p:cNvSpPr/>
                    <p:nvPr/>
                  </p:nvSpPr>
                  <p:spPr>
                    <a:xfrm>
                      <a:off x="2276896" y="3629662"/>
                      <a:ext cx="5275512" cy="2174146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 w="9528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grpSp>
                  <p:nvGrpSpPr>
                    <p:cNvPr id="114" name="그룹 113"/>
                    <p:cNvGrpSpPr/>
                    <p:nvPr/>
                  </p:nvGrpSpPr>
                  <p:grpSpPr>
                    <a:xfrm>
                      <a:off x="2462016" y="3756176"/>
                      <a:ext cx="4905272" cy="1891081"/>
                      <a:chOff x="2466380" y="3756176"/>
                      <a:chExt cx="4905272" cy="1891081"/>
                    </a:xfrm>
                  </p:grpSpPr>
                  <p:grpSp>
                    <p:nvGrpSpPr>
                      <p:cNvPr id="115" name="그룹 114"/>
                      <p:cNvGrpSpPr/>
                      <p:nvPr/>
                    </p:nvGrpSpPr>
                    <p:grpSpPr>
                      <a:xfrm>
                        <a:off x="2466380" y="375617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136" name="직사각형 135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700" b="1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Screen 1</a:t>
                          </a:r>
                          <a:endParaRPr kumimoji="1" lang="en-US" altLang="ko-KR" sz="7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137" name="직선 연결선 136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8" name="직선 연결선 137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16" name="그룹 115"/>
                      <p:cNvGrpSpPr/>
                      <p:nvPr/>
                    </p:nvGrpSpPr>
                    <p:grpSpPr>
                      <a:xfrm>
                        <a:off x="4117380" y="375617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133" name="직사각형 132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Screen </a:t>
                          </a:r>
                          <a:r>
                            <a:rPr kumimoji="1" lang="en-US" altLang="ko-KR" sz="700" b="1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3</a:t>
                          </a:r>
                          <a:endParaRPr kumimoji="1" lang="en-US" altLang="ko-KR" sz="7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134" name="직선 연결선 133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5" name="직선 연결선 134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17" name="그룹 116"/>
                      <p:cNvGrpSpPr/>
                      <p:nvPr/>
                    </p:nvGrpSpPr>
                    <p:grpSpPr>
                      <a:xfrm>
                        <a:off x="5762030" y="375617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130" name="직사각형 129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Screen </a:t>
                          </a:r>
                          <a:r>
                            <a:rPr kumimoji="1" lang="en-US" altLang="ko-KR" sz="700" b="1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5</a:t>
                          </a:r>
                          <a:endParaRPr kumimoji="1" lang="en-US" altLang="ko-KR" sz="7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131" name="직선 연결선 130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32" name="직선 연결선 131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18" name="그룹 117"/>
                      <p:cNvGrpSpPr/>
                      <p:nvPr/>
                    </p:nvGrpSpPr>
                    <p:grpSpPr>
                      <a:xfrm>
                        <a:off x="2466380" y="471502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127" name="직사각형 126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Screen </a:t>
                          </a:r>
                          <a:r>
                            <a:rPr kumimoji="1" lang="en-US" altLang="ko-KR" sz="700" b="1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2</a:t>
                          </a:r>
                          <a:endParaRPr kumimoji="1" lang="en-US" altLang="ko-KR" sz="7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128" name="직선 연결선 127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9" name="직선 연결선 128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19" name="그룹 118"/>
                      <p:cNvGrpSpPr/>
                      <p:nvPr/>
                    </p:nvGrpSpPr>
                    <p:grpSpPr>
                      <a:xfrm>
                        <a:off x="4117380" y="471502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124" name="직사각형 123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Screen </a:t>
                          </a:r>
                          <a:r>
                            <a:rPr kumimoji="1" lang="en-US" altLang="ko-KR" sz="700" b="1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4</a:t>
                          </a:r>
                          <a:endParaRPr kumimoji="1" lang="en-US" altLang="ko-KR" sz="7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125" name="직선 연결선 124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직선 연결선 125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20" name="그룹 119"/>
                      <p:cNvGrpSpPr/>
                      <p:nvPr/>
                    </p:nvGrpSpPr>
                    <p:grpSpPr>
                      <a:xfrm>
                        <a:off x="5762030" y="4715026"/>
                        <a:ext cx="1609622" cy="932231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121" name="직사각형 120"/>
                        <p:cNvSpPr/>
                        <p:nvPr/>
                      </p:nvSpPr>
                      <p:spPr>
                        <a:xfrm>
                          <a:off x="5333903" y="2870094"/>
                          <a:ext cx="1811768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ko-KR" sz="700" b="1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Screen </a:t>
                          </a:r>
                          <a:r>
                            <a:rPr kumimoji="1" lang="en-US" altLang="ko-KR" sz="700" b="1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>
                                  <a:lumMod val="50000"/>
                                </a:prstClr>
                              </a:solidFill>
                              <a:effectLst/>
                              <a:uLnTx/>
                              <a:uFillTx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+mn-cs"/>
                            </a:rPr>
                            <a:t>6</a:t>
                          </a:r>
                          <a:endParaRPr kumimoji="1" lang="en-US" altLang="ko-KR" sz="7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122" name="직선 연결선 121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8" cy="1159562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3" name="직선 연결선 122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ln>
                          <a:solidFill>
                            <a:schemeClr val="bg1">
                              <a:lumMod val="8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sp>
                <p:nvSpPr>
                  <p:cNvPr id="111" name="직사각형 110"/>
                  <p:cNvSpPr/>
                  <p:nvPr/>
                </p:nvSpPr>
                <p:spPr>
                  <a:xfrm>
                    <a:off x="5105031" y="2406056"/>
                    <a:ext cx="1753204" cy="739235"/>
                  </a:xfrm>
                  <a:prstGeom prst="rect">
                    <a:avLst/>
                  </a:prstGeom>
                  <a:noFill/>
                  <a:ln w="3175">
                    <a:solidFill>
                      <a:srgbClr val="FF0000"/>
                    </a:solidFill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109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4117397" y="6681115"/>
                  <a:ext cx="2782060" cy="4564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pPr marL="20316" marR="0" lvl="0" indent="0" algn="ctr" defTabSz="1043056" rtl="0" eaLnBrk="1" fontAlgn="auto" latinLnBrk="1" hangingPunct="1">
                    <a:lnSpc>
                      <a:spcPct val="150000"/>
                    </a:lnSpc>
                    <a:spcBef>
                      <a:spcPts val="27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1" i="0" u="none" strike="noStrike" kern="1200" cap="none" spc="-10" normalizeH="0" baseline="0" noProof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</a:rPr>
                    <a:t>멀티스크린</a:t>
                  </a:r>
                  <a:r>
                    <a:rPr kumimoji="0" lang="en-US" altLang="ko-KR" sz="800" b="1" i="0" u="none" strike="noStrike" kern="1200" cap="none" spc="-10" normalizeH="0" baseline="0" noProof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</a:rPr>
                    <a:t>/</a:t>
                  </a:r>
                  <a:r>
                    <a:rPr kumimoji="0" lang="ko-KR" altLang="en-US" sz="800" b="1" i="0" u="none" strike="noStrike" kern="1200" cap="none" spc="-10" normalizeH="0" baseline="0" noProof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</a:rPr>
                    <a:t>터치스크린 화면</a:t>
                  </a:r>
                  <a:endParaRPr kumimoji="0" lang="en-US" altLang="ko-KR" sz="800" b="1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endParaRPr>
                </a:p>
              </p:txBody>
            </p:sp>
          </p:grpSp>
          <p:cxnSp>
            <p:nvCxnSpPr>
              <p:cNvPr id="107" name="직선 화살표 연결선 106"/>
              <p:cNvCxnSpPr/>
              <p:nvPr/>
            </p:nvCxnSpPr>
            <p:spPr>
              <a:xfrm flipV="1">
                <a:off x="7897081" y="3049435"/>
                <a:ext cx="514351" cy="6944"/>
              </a:xfrm>
              <a:prstGeom prst="straightConnector1">
                <a:avLst/>
              </a:prstGeom>
              <a:ln w="38100">
                <a:solidFill>
                  <a:srgbClr val="FF0000">
                    <a:alpha val="50196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그룹 66"/>
            <p:cNvGrpSpPr/>
            <p:nvPr/>
          </p:nvGrpSpPr>
          <p:grpSpPr>
            <a:xfrm>
              <a:off x="378148" y="2340471"/>
              <a:ext cx="5826681" cy="3645945"/>
              <a:chOff x="2544090" y="2501228"/>
              <a:chExt cx="6518395" cy="4078774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2544090" y="2772037"/>
                <a:ext cx="6013690" cy="3807965"/>
                <a:chOff x="2243406" y="2413988"/>
                <a:chExt cx="6615059" cy="4188762"/>
              </a:xfrm>
            </p:grpSpPr>
            <p:pic>
              <p:nvPicPr>
                <p:cNvPr id="80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43406" y="2413988"/>
                  <a:ext cx="6615059" cy="41887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81" name="그룹 80"/>
                <p:cNvGrpSpPr/>
                <p:nvPr/>
              </p:nvGrpSpPr>
              <p:grpSpPr>
                <a:xfrm>
                  <a:off x="2627615" y="2736880"/>
                  <a:ext cx="5830093" cy="3547639"/>
                  <a:chOff x="2891867" y="2790828"/>
                  <a:chExt cx="5300084" cy="3225126"/>
                </a:xfrm>
              </p:grpSpPr>
              <p:sp>
                <p:nvSpPr>
                  <p:cNvPr id="82" name="Rectangle 24"/>
                  <p:cNvSpPr/>
                  <p:nvPr/>
                </p:nvSpPr>
                <p:spPr>
                  <a:xfrm>
                    <a:off x="2891867" y="2790828"/>
                    <a:ext cx="5300084" cy="3225126"/>
                  </a:xfrm>
                  <a:prstGeom prst="rect">
                    <a:avLst/>
                  </a:prstGeom>
                  <a:pattFill prst="wdUpDiag">
                    <a:fgClr>
                      <a:srgbClr val="DDDDDD"/>
                    </a:fgClr>
                    <a:bgClr>
                      <a:schemeClr val="bg1"/>
                    </a:bgClr>
                  </a:pattFill>
                  <a:ln w="3175">
                    <a:solidFill>
                      <a:schemeClr val="bg1">
                        <a:lumMod val="7500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36000" rIns="36000" anchor="ctr"/>
                  <a:lstStyle/>
                  <a:p>
                    <a:pPr marL="0" marR="0" lvl="0" indent="0" algn="ctr" defTabSz="1042988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45000"/>
                      <a:buFont typeface="StarSymbol" pitchFamily="2" charset="0"/>
                      <a:buNone/>
                      <a:tabLst/>
                      <a:defRPr/>
                    </a:pPr>
                    <a:endParaRPr kumimoji="0" lang="en-US" sz="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algun Gothic" pitchFamily="50" charset="-127"/>
                      <a:ea typeface="굴림" charset="-127"/>
                      <a:cs typeface="Verdana" pitchFamily="34" charset="0"/>
                    </a:endParaRPr>
                  </a:p>
                </p:txBody>
              </p:sp>
              <p:sp>
                <p:nvSpPr>
                  <p:cNvPr id="83" name="직사각형 82"/>
                  <p:cNvSpPr/>
                  <p:nvPr/>
                </p:nvSpPr>
                <p:spPr>
                  <a:xfrm>
                    <a:off x="2891867" y="2792655"/>
                    <a:ext cx="5300084" cy="267896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 w="3175">
                    <a:noFill/>
                    <a:miter lim="800000"/>
                    <a:headEnd/>
                    <a:tailEnd/>
                  </a:ln>
                </p:spPr>
                <p:txBody>
                  <a:bodyPr lIns="36000" rIns="3600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45000"/>
                      <a:buFont typeface="StarSymbol" pitchFamily="2" charset="0"/>
                      <a:buNone/>
                      <a:tabLst/>
                      <a:defRPr/>
                    </a:pPr>
                    <a:r>
                      <a:rPr kumimoji="1" lang="en-US" altLang="ko-KR" sz="9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rPr>
                      <a:t>Top GNB</a:t>
                    </a:r>
                    <a:endParaRPr kumimoji="1" lang="ko-KR" altLang="en-US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84" name="그룹 83"/>
                  <p:cNvGrpSpPr/>
                  <p:nvPr/>
                </p:nvGrpSpPr>
                <p:grpSpPr>
                  <a:xfrm>
                    <a:off x="2970878" y="3150602"/>
                    <a:ext cx="5131678" cy="2745790"/>
                    <a:chOff x="2314002" y="3576713"/>
                    <a:chExt cx="2678278" cy="1126864"/>
                  </a:xfrm>
                </p:grpSpPr>
                <p:sp>
                  <p:nvSpPr>
                    <p:cNvPr id="85" name="직사각형 84"/>
                    <p:cNvSpPr/>
                    <p:nvPr/>
                  </p:nvSpPr>
                  <p:spPr>
                    <a:xfrm>
                      <a:off x="2314002" y="3576713"/>
                      <a:ext cx="2678278" cy="112686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Area 1</a:t>
                      </a:r>
                      <a:br>
                        <a:rPr kumimoji="1" lang="en-US" altLang="ko-KR" sz="105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en-US" altLang="ko-KR" sz="8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(Screen 1)</a:t>
                      </a:r>
                      <a:endParaRPr kumimoji="1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6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87" name="직선 연결선 86"/>
                    <p:cNvCxnSpPr/>
                    <p:nvPr/>
                  </p:nvCxnSpPr>
                  <p:spPr>
                    <a:xfrm>
                      <a:off x="2314002" y="3576713"/>
                      <a:ext cx="2678278" cy="112686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직선 연결선 103"/>
                    <p:cNvCxnSpPr/>
                    <p:nvPr/>
                  </p:nvCxnSpPr>
                  <p:spPr>
                    <a:xfrm flipH="1">
                      <a:off x="2314002" y="3576713"/>
                      <a:ext cx="2678278" cy="1126864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71" name="직선 연결선 70"/>
              <p:cNvCxnSpPr/>
              <p:nvPr/>
            </p:nvCxnSpPr>
            <p:spPr>
              <a:xfrm>
                <a:off x="2888278" y="2716672"/>
                <a:ext cx="0" cy="2321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8188152" y="2716672"/>
                <a:ext cx="0" cy="23212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2890118" y="2834998"/>
                <a:ext cx="5303338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/>
              <p:cNvSpPr txBox="1"/>
              <p:nvPr/>
            </p:nvSpPr>
            <p:spPr>
              <a:xfrm>
                <a:off x="5201535" y="2501228"/>
                <a:ext cx="707947" cy="241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2736</a:t>
                </a: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5" name="그룹 74"/>
              <p:cNvGrpSpPr/>
              <p:nvPr/>
            </p:nvGrpSpPr>
            <p:grpSpPr>
              <a:xfrm>
                <a:off x="8314872" y="3067402"/>
                <a:ext cx="747613" cy="3228238"/>
                <a:chOff x="8231096" y="3067402"/>
                <a:chExt cx="747613" cy="3228238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8393627" y="4558541"/>
                  <a:ext cx="585082" cy="2410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1824</a:t>
                  </a:r>
                  <a:endPara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77" name="직선 연결선 76"/>
                <p:cNvCxnSpPr/>
                <p:nvPr/>
              </p:nvCxnSpPr>
              <p:spPr>
                <a:xfrm>
                  <a:off x="8231096" y="6295640"/>
                  <a:ext cx="27988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/>
                <p:cNvCxnSpPr/>
                <p:nvPr/>
              </p:nvCxnSpPr>
              <p:spPr>
                <a:xfrm>
                  <a:off x="8371036" y="3067402"/>
                  <a:ext cx="0" cy="3223299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/>
                <p:cNvCxnSpPr/>
                <p:nvPr/>
              </p:nvCxnSpPr>
              <p:spPr>
                <a:xfrm>
                  <a:off x="8231096" y="3072335"/>
                  <a:ext cx="279881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8" name="TextBox 1"/>
            <p:cNvSpPr txBox="1">
              <a:spLocks noChangeArrowheads="1"/>
            </p:cNvSpPr>
            <p:nvPr/>
          </p:nvSpPr>
          <p:spPr bwMode="auto">
            <a:xfrm>
              <a:off x="378148" y="6107971"/>
              <a:ext cx="5375534" cy="3347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marL="20316" marR="0" lvl="0" indent="0" algn="ctr" defTabSz="1043056" rtl="0" eaLnBrk="1" fontAlgn="auto" latinLnBrk="1" hangingPunct="1">
                <a:lnSpc>
                  <a:spcPct val="150000"/>
                </a:lnSpc>
                <a:spcBef>
                  <a:spcPts val="27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-1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태블릿</a:t>
              </a:r>
              <a:r>
                <a:rPr kumimoji="0" lang="ko-KR" altLang="en-US" sz="105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en-US" altLang="ko-KR" sz="105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PC</a:t>
              </a:r>
              <a:endParaRPr kumimoji="0" lang="en-US" altLang="ko-KR" sz="105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69" name="TextBox 1"/>
            <p:cNvSpPr txBox="1">
              <a:spLocks noChangeArrowheads="1"/>
            </p:cNvSpPr>
            <p:nvPr/>
          </p:nvSpPr>
          <p:spPr bwMode="auto">
            <a:xfrm>
              <a:off x="6416584" y="6107972"/>
              <a:ext cx="3898668" cy="3347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marL="20316" marR="0" lvl="0" indent="0" algn="ctr" defTabSz="1043056" rtl="0" eaLnBrk="1" fontAlgn="auto" latinLnBrk="1" hangingPunct="1">
                <a:lnSpc>
                  <a:spcPct val="150000"/>
                </a:lnSpc>
                <a:spcBef>
                  <a:spcPts val="27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화면 흐름도 </a:t>
              </a:r>
              <a:r>
                <a:rPr kumimoji="0" lang="en-US" altLang="ko-KR" sz="105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(</a:t>
              </a:r>
              <a:r>
                <a:rPr kumimoji="0" lang="ko-KR" altLang="en-US" sz="1050" b="1" i="0" u="none" strike="noStrike" kern="1200" cap="none" spc="-1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반응형</a:t>
              </a:r>
              <a:r>
                <a:rPr kumimoji="0" lang="en-US" altLang="ko-KR" sz="105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)</a:t>
              </a:r>
              <a:endParaRPr kumimoji="0" lang="en-US" altLang="ko-KR" sz="105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167" name="TextBox 1"/>
          <p:cNvSpPr txBox="1">
            <a:spLocks noChangeArrowheads="1"/>
          </p:cNvSpPr>
          <p:nvPr/>
        </p:nvSpPr>
        <p:spPr bwMode="auto">
          <a:xfrm>
            <a:off x="242281" y="1006411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1-2-3. </a:t>
            </a:r>
            <a:r>
              <a:rPr kumimoji="0" lang="ko-KR" altLang="en-US" sz="1400" b="1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태블릿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PC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 흐름도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22164" y="324207"/>
            <a:ext cx="1314430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 환경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0247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38188" y="2340471"/>
          <a:ext cx="7560840" cy="3744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725">
                  <a:extLst>
                    <a:ext uri="{9D8B030D-6E8A-4147-A177-3AD203B41FA5}">
                      <a16:colId xmlns:a16="http://schemas.microsoft.com/office/drawing/2014/main" xmlns="" val="4234377943"/>
                    </a:ext>
                  </a:extLst>
                </a:gridCol>
                <a:gridCol w="6392115">
                  <a:extLst>
                    <a:ext uri="{9D8B030D-6E8A-4147-A177-3AD203B41FA5}">
                      <a16:colId xmlns:a16="http://schemas.microsoft.com/office/drawing/2014/main" xmlns="" val="2215938071"/>
                    </a:ext>
                  </a:extLst>
                </a:gridCol>
              </a:tblGrid>
              <a:tr h="355688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선호도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예시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3547733"/>
                  </a:ext>
                </a:extLst>
              </a:tr>
              <a:tr h="1129576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선호되지 않음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7387546"/>
                  </a:ext>
                </a:extLst>
              </a:tr>
              <a:tr h="1129576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중간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0315282"/>
                  </a:ext>
                </a:extLst>
              </a:tr>
              <a:tr h="1129576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11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선호됨</a:t>
                      </a:r>
                      <a:endParaRPr kumimoji="0" lang="ko-KR" altLang="en-US" sz="11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1100" u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3974894"/>
                  </a:ext>
                </a:extLst>
              </a:tr>
            </a:tbl>
          </a:graphicData>
        </a:graphic>
      </p:graphicFrame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2-22. Help 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도움말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진입점의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설계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140" y="1476375"/>
            <a:ext cx="9721080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길지 않고 간단한 형태의 도움말로 끝날 수 있는 경우 해당 항목에서 굳이 도움말로 진입하지 않고 바로 해당 항목에 대한 도움말을 확인할 수 있도록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동시에 해당 항목에 대한 더 자세한 도움말로 이어질 수 있는 링크를 주는 것이 굉장히 선호된다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</p:txBody>
      </p:sp>
      <p:pic>
        <p:nvPicPr>
          <p:cNvPr id="24578" name="Picture 2" descr="Screen shot of link to What is a strong password?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24" y="2919339"/>
            <a:ext cx="2190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Screen shot of supplemental text about passwords 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24" y="4043840"/>
            <a:ext cx="402907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Screen shot of text with link to more information 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24" y="5174479"/>
            <a:ext cx="4962525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426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2-22. Help 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도움말 제작 이전 프로그램 설계 시 주안점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자주 사용되는 기능들을 쉽게 사용할 수 있도록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설계한다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각종 기능에 명확한 사용 방법을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제시한다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목표를 달성할 수 있도록 목표 지향적으로 깔끔하고 일관된 단어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안내가 필요할 것으로 생각되는 지점에 미리 보조자료를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제공한다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미리 조작에 제한을 두어 에러가 발생할 수 있는 지점에서 미리 사용자에게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알린다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에러 메시지와 함께 사용자가 취할 수 있는 해결책을 동시에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제공한다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67941" lvl="0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명확하지 않은 이유로 조작을 제한하는 등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UI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흐름이나 디자인을 어지럽게 하지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않는다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17412" name="Picture 4" descr="http://cfile5.uf.tistory.com/image/1559C1474E1EF11226A34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702" y="3852639"/>
            <a:ext cx="45720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etc.riss.kr/crosseditor2/binary/images/000001/1261110481019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18" y="4057426"/>
            <a:ext cx="36957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01837" y="3436626"/>
            <a:ext cx="3312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창 구성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목표 지향적 및 간결한 창의 구성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2466" y="3436626"/>
            <a:ext cx="39244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에러 또는 경고 메시지 구성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취할 수 있는 행동 제시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089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400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algn="ctr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32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32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1002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3-1.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음성인식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1620391"/>
            <a:ext cx="5816525" cy="209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879556"/>
              </p:ext>
            </p:extLst>
          </p:nvPr>
        </p:nvGraphicFramePr>
        <p:xfrm>
          <a:off x="6354812" y="1650562"/>
          <a:ext cx="4104456" cy="20043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2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218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3076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작동 순서</a:t>
                      </a:r>
                      <a:endParaRPr lang="ko-KR" altLang="en-US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설명</a:t>
                      </a:r>
                      <a:endParaRPr lang="ko-KR" altLang="en-US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2860"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음성검색 버튼 터치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마이크가 실행되고 음성으로 </a:t>
                      </a:r>
                      <a:r>
                        <a:rPr lang="ko-KR" altLang="en-US" sz="9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검색어를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말한다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88104"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 </a:t>
                      </a:r>
                      <a:r>
                        <a:rPr lang="ko-KR" altLang="en-US" sz="9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인식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 검색어가 인식되고 해당 </a:t>
                      </a:r>
                      <a:r>
                        <a:rPr lang="ko-KR" altLang="en-US" sz="9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검색어에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따른 결과 화면으로 이동한다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4127682"/>
            <a:ext cx="5811763" cy="20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359974"/>
              </p:ext>
            </p:extLst>
          </p:nvPr>
        </p:nvGraphicFramePr>
        <p:xfrm>
          <a:off x="6354812" y="4158011"/>
          <a:ext cx="4104456" cy="20043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2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218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3076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작동 순서</a:t>
                      </a:r>
                      <a:endParaRPr lang="ko-KR" altLang="en-US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설명</a:t>
                      </a:r>
                      <a:endParaRPr lang="ko-KR" altLang="en-US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2860"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음성검색 버튼 터치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마이크가 실행되고 음성으로 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지도확대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말한다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88104"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 </a:t>
                      </a:r>
                      <a:r>
                        <a:rPr lang="ko-KR" altLang="en-US" sz="9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인식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 검색어가 인식되고 현재 보고 있는 시점에서 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/>
                      </a:r>
                      <a:b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lang="ko-KR" altLang="en-US" sz="9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정방향으로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지도가 확대 된다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 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3" y="6038631"/>
            <a:ext cx="150653" cy="17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0068" y="5981058"/>
            <a:ext cx="380399" cy="287866"/>
          </a:xfrm>
          <a:prstGeom prst="rect">
            <a:avLst/>
          </a:prstGeom>
          <a:noFill/>
          <a:ln w="28575">
            <a:solidFill>
              <a:srgbClr val="AC1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310" y="6196713"/>
            <a:ext cx="9028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버튼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54812" y="6214095"/>
            <a:ext cx="29161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 범위 정의 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</a:t>
            </a:r>
            <a:endParaRPr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일반적인 방식으로 음성인식 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 방식의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정의 필요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20584" y="3424904"/>
            <a:ext cx="957764" cy="287866"/>
          </a:xfrm>
          <a:prstGeom prst="rect">
            <a:avLst/>
          </a:prstGeom>
          <a:noFill/>
          <a:ln w="28575">
            <a:solidFill>
              <a:srgbClr val="AC1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078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3-1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음성 인식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(Voice User Interface Guideline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)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281" y="1421908"/>
            <a:ext cx="7408675" cy="4184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VUI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초기 단계에서 사용자의 심상 모형을 반영해야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명령은 사용자의 심상 모형에 따라 많은 요소에서 다르게 기능할 수 있으므로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 수행의 정확성을 높이기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위해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심상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모형 고려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 명령을 내리는 사용자 중심에서의 명령어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조작을 설계해야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 설계에 있어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설계자의 입장에서 명령어를 정의하고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해석하는 현상이 발생하기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쉬움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일반적인 컴퓨터 조작 명령어를 숙지하고 있는 지 확인해야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시스템을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조작하는 데에 사용되는 일반적인 용어를 반영해도 되는 지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사용자를 교육해야 하는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지 확인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편의를 고려해 사용에 대한 만족감을 제공해야 한다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주요하거나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자주 사용하는 기능에 대한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숏컷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(short cut)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있어야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PC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환경에서 ‘바로 가기’ 기능과 동일하게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중요한 기능이나 자주 사용해야 하는데 여러 단계를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거쳐야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내릴 수 있는 과업의 경우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숏컷을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별도로 제공해야 함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에러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대응 상황은 신중하게 설계하여 사용자가 좌절을 느끼지 않도록 해야 함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214438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발생할 수 있는 에러에 대한 시나리오를 정리하고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에러가 발생했을 때 명령어를 더욱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강화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하거나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옵션을 선택할 수 있도록 에러 대응책을 제공해야 함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214438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에러로 인해 음성 인식이 원할 하지 않은 경우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에러의 원인으로 추정되는 항목을 사용자에게 공개하여 사용자가 에러를 제거할 수 있도록 함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6921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425" y="1655251"/>
            <a:ext cx="2872198" cy="40652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83425" y="5721250"/>
            <a:ext cx="28721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애플의 음성인식 시스템</a:t>
            </a:r>
          </a:p>
        </p:txBody>
      </p:sp>
    </p:spTree>
    <p:extLst>
      <p:ext uri="{BB962C8B-B14F-4D97-AF65-F5344CB8AC3E}">
        <p14:creationId xmlns:p14="http://schemas.microsoft.com/office/powerpoint/2010/main" val="3001196366"/>
      </p:ext>
    </p:extLst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3-1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음성 인식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(Voice User Interface Guideline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 및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Feedback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281" y="1421908"/>
            <a:ext cx="7408675" cy="421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간결한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음성명령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(Voice Command)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구축하는 것이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중요하다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음성인식으로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 수 있는 기능이 너무 많으면 인터페이스 측면에서 혼란을 야기 함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주요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명령문을 인지하기 용이하도록  표기 하는 것이 좋음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음성으로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명령하는 데에 있어 인지적인 부하가 줄어들도록 해야 함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메뉴를 지칭할 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메뉴의 이름이 길거나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과업의 이름이 길어 명령을 내리는 시간이 길어지면 사용자가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심리적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부담과 피로를 느끼게 되고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 인식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오류율이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증가함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설계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 음성 명령으로 내릴 수 있는 명령과 디스플레이나 다른 입력 도구가 필요한 명령을 구분하여 보조가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필요한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부분을 명확히 해야 함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 명령을 내리기 위해 시스템을 호출하면 음성 명령 인식 대기 상태에 진입 했음을 피드백으로 제공 해야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호출 후 마이크 등 하드웨어가 준비되지 않은 경우에 사용자가 발화를 시작하는 경우 앞선 음성명령을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인식할 수 없으므로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적절한 발화시기를 알려주는 것이 중요함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내리는 음성 명령이 인식되고 있다는 피드백을 제공 해야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시스템에서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음성이 인식되면 실시간으로 디스플레이 위에 변화하는 도형으로 시각적으로 표시하거나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실시간으로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음성의 크기에 따라 그 음성의 데시벨을 시각화 하는 것으로 피드백을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제공함</a:t>
            </a:r>
            <a:endParaRPr lang="en-US" altLang="ko-KR" sz="10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항상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입력된 명령어가 무엇인 지에 대해 피드백을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제공해 사용자가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내린 명령이 시스템에서 제대로 수행되고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있다는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것을 확인 시켜 주어야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어떤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명령을 수행하는지 명확하게 알 수 있어야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2" descr="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96" y="1678025"/>
            <a:ext cx="2475982" cy="139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596" y="3333244"/>
            <a:ext cx="2642195" cy="167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47434" y="1262527"/>
            <a:ext cx="3726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음성인식 시스템이 준비되었다는 피드백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3604" y="3135839"/>
            <a:ext cx="300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명령 입력을 기다린다는 피드백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Picture 2" descr="voice User interface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06" y="5634600"/>
            <a:ext cx="2486101" cy="142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156323" y="4918050"/>
            <a:ext cx="32584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명령 입력 중임을 나타내는 피드백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193353"/>
      </p:ext>
    </p:extLst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28899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3-1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음성 인식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(Voice User Interface Guideline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)</a:t>
            </a:r>
            <a:r>
              <a:rPr lang="en-US" altLang="ko-KR" sz="1400" b="1" dirty="0">
                <a:latin typeface="+mn-ea"/>
                <a:ea typeface="+mn-ea"/>
              </a:rPr>
              <a:t> – </a:t>
            </a:r>
            <a:r>
              <a:rPr lang="ko-KR" altLang="en-US" sz="1400" b="1" dirty="0">
                <a:latin typeface="+mn-ea"/>
                <a:ea typeface="+mn-ea"/>
              </a:rPr>
              <a:t>자연스러운 사용자 환경</a:t>
            </a:r>
            <a:r>
              <a:rPr lang="en-US" altLang="ko-KR" sz="1400" b="1" dirty="0">
                <a:latin typeface="+mn-ea"/>
                <a:ea typeface="+mn-ea"/>
              </a:rPr>
              <a:t>(NUI: Natural User Interface) </a:t>
            </a:r>
            <a:r>
              <a:rPr lang="ko-KR" altLang="en-US" sz="1400" b="1" dirty="0">
                <a:latin typeface="+mn-ea"/>
                <a:ea typeface="+mn-ea"/>
              </a:rPr>
              <a:t>구축 및 에러 </a:t>
            </a:r>
            <a:r>
              <a:rPr lang="ko-KR" altLang="en-US" sz="1400" b="1" dirty="0" smtClean="0">
                <a:latin typeface="+mn-ea"/>
                <a:ea typeface="+mn-ea"/>
              </a:rPr>
              <a:t>관리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281" y="1421908"/>
            <a:ext cx="10000963" cy="324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+mn-ea"/>
                <a:ea typeface="+mn-ea"/>
              </a:rPr>
              <a:t>사용자가  </a:t>
            </a:r>
            <a:r>
              <a:rPr lang="ko-KR" altLang="en-US" sz="1050" dirty="0">
                <a:latin typeface="+mn-ea"/>
                <a:ea typeface="+mn-ea"/>
              </a:rPr>
              <a:t>자연스러운 성량으로 음성 명령을 내릴 수 있도록 음성 인식 마이크와 환경이 조성 되어야 </a:t>
            </a:r>
            <a:r>
              <a:rPr lang="ko-KR" altLang="en-US" sz="1050" dirty="0" smtClean="0">
                <a:latin typeface="+mn-ea"/>
                <a:ea typeface="+mn-ea"/>
              </a:rPr>
              <a:t>한다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en-US" altLang="ko-KR" sz="105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+mn-ea"/>
                <a:ea typeface="+mn-ea"/>
              </a:rPr>
              <a:t>음성 </a:t>
            </a:r>
            <a:r>
              <a:rPr lang="ko-KR" altLang="en-US" sz="1050" dirty="0">
                <a:latin typeface="+mn-ea"/>
                <a:ea typeface="+mn-ea"/>
              </a:rPr>
              <a:t>인식으로 명령하는 도중에 명령을 취소하거나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진행 중인 명령을 완전히 취소할 수 있어야 </a:t>
            </a:r>
            <a:r>
              <a:rPr lang="ko-KR" altLang="en-US" sz="1050" dirty="0" smtClean="0">
                <a:latin typeface="+mn-ea"/>
                <a:ea typeface="+mn-ea"/>
              </a:rPr>
              <a:t>한다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en-US" altLang="ko-KR" sz="1050" dirty="0">
              <a:latin typeface="+mn-ea"/>
              <a:ea typeface="+mn-ea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+mn-ea"/>
                <a:ea typeface="+mn-ea"/>
              </a:rPr>
              <a:t>가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  <a:r>
              <a:rPr lang="ko-KR" altLang="en-US" sz="1050" dirty="0" smtClean="0">
                <a:latin typeface="+mn-ea"/>
                <a:ea typeface="+mn-ea"/>
              </a:rPr>
              <a:t>사용자가 </a:t>
            </a:r>
            <a:r>
              <a:rPr lang="ko-KR" altLang="en-US" sz="1050" dirty="0">
                <a:latin typeface="+mn-ea"/>
                <a:ea typeface="+mn-ea"/>
              </a:rPr>
              <a:t>명령을 내라는 도중 실수를 하거나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다른 과업으로 전향해야 하는 상황이 벌어진 경우에 명령 취소나 전환이 가능해야 함</a:t>
            </a:r>
            <a:endParaRPr lang="en-US" altLang="ko-KR" sz="105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+mn-ea"/>
                <a:ea typeface="+mn-ea"/>
              </a:rPr>
              <a:t>음성 </a:t>
            </a:r>
            <a:r>
              <a:rPr lang="ko-KR" altLang="en-US" sz="1050" dirty="0">
                <a:latin typeface="+mn-ea"/>
                <a:ea typeface="+mn-ea"/>
              </a:rPr>
              <a:t>명령을 통해 여러 단계를 거치는 과업을 실행하는 경우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단계들이 서로 맞물려 무한 루프를 돌게 만들지 말아야 </a:t>
            </a:r>
            <a:r>
              <a:rPr lang="ko-KR" altLang="en-US" sz="1050" dirty="0" smtClean="0">
                <a:latin typeface="+mn-ea"/>
                <a:ea typeface="+mn-ea"/>
              </a:rPr>
              <a:t>한다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en-US" altLang="ko-KR" sz="1050" dirty="0">
              <a:latin typeface="+mn-ea"/>
              <a:ea typeface="+mn-ea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+mn-ea"/>
                <a:ea typeface="+mn-ea"/>
              </a:rPr>
              <a:t>가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  <a:r>
              <a:rPr lang="ko-KR" altLang="en-US" sz="1050" dirty="0" smtClean="0">
                <a:latin typeface="+mn-ea"/>
                <a:ea typeface="+mn-ea"/>
              </a:rPr>
              <a:t>과업 </a:t>
            </a:r>
            <a:r>
              <a:rPr lang="ko-KR" altLang="en-US" sz="1050" dirty="0">
                <a:latin typeface="+mn-ea"/>
                <a:ea typeface="+mn-ea"/>
              </a:rPr>
              <a:t>수행에 있어 여러 단계에 거쳐 선택사항을 되묻는 경우를 줄이고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반복적인 에러 대응 시 제안하는 대안과업을 </a:t>
            </a:r>
            <a:r>
              <a:rPr lang="ko-KR" altLang="en-US" sz="1050" dirty="0" smtClean="0">
                <a:latin typeface="+mn-ea"/>
                <a:ea typeface="+mn-ea"/>
              </a:rPr>
              <a:t>지능적으로</a:t>
            </a:r>
            <a:r>
              <a:rPr lang="en-US" altLang="ko-KR" sz="1050" dirty="0" smtClean="0">
                <a:latin typeface="+mn-ea"/>
                <a:ea typeface="+mn-ea"/>
              </a:rPr>
              <a:t>,</a:t>
            </a:r>
            <a:br>
              <a:rPr lang="en-US" altLang="ko-KR" sz="1050" dirty="0" smtClean="0">
                <a:latin typeface="+mn-ea"/>
                <a:ea typeface="+mn-ea"/>
              </a:rPr>
            </a:br>
            <a:r>
              <a:rPr lang="ko-KR" altLang="en-US" sz="1050" dirty="0" smtClean="0">
                <a:latin typeface="+mn-ea"/>
                <a:ea typeface="+mn-ea"/>
              </a:rPr>
              <a:t>이전에 </a:t>
            </a:r>
            <a:r>
              <a:rPr lang="ko-KR" altLang="en-US" sz="1050" dirty="0">
                <a:latin typeface="+mn-ea"/>
                <a:ea typeface="+mn-ea"/>
              </a:rPr>
              <a:t>제공한 과업과 겹치지 </a:t>
            </a:r>
            <a:r>
              <a:rPr lang="ko-KR" altLang="en-US" sz="1050" dirty="0" smtClean="0">
                <a:latin typeface="+mn-ea"/>
                <a:ea typeface="+mn-ea"/>
              </a:rPr>
              <a:t>않도록</a:t>
            </a:r>
            <a:r>
              <a:rPr lang="en-US" altLang="ko-KR" sz="1050" dirty="0" smtClean="0">
                <a:latin typeface="+mn-ea"/>
                <a:ea typeface="+mn-ea"/>
              </a:rPr>
              <a:t> </a:t>
            </a:r>
            <a:r>
              <a:rPr lang="ko-KR" altLang="en-US" sz="1050" dirty="0">
                <a:latin typeface="+mn-ea"/>
                <a:ea typeface="+mn-ea"/>
              </a:rPr>
              <a:t>제공해야 </a:t>
            </a:r>
            <a:r>
              <a:rPr lang="ko-KR" altLang="en-US" sz="1050" dirty="0" smtClean="0">
                <a:latin typeface="+mn-ea"/>
                <a:ea typeface="+mn-ea"/>
              </a:rPr>
              <a:t>함</a:t>
            </a:r>
            <a:endParaRPr lang="en-US" altLang="ko-KR" sz="105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  <a:ea typeface="+mn-ea"/>
              </a:rPr>
              <a:t>VUI</a:t>
            </a:r>
            <a:r>
              <a:rPr lang="ko-KR" altLang="en-US" sz="1050" dirty="0">
                <a:latin typeface="+mn-ea"/>
                <a:ea typeface="+mn-ea"/>
              </a:rPr>
              <a:t>가 구현되는 시스템의 기능들과 사용자의 과업을 명확히 한 뒤에 </a:t>
            </a:r>
            <a:r>
              <a:rPr lang="en-US" altLang="ko-KR" sz="1050" dirty="0">
                <a:latin typeface="+mn-ea"/>
                <a:ea typeface="+mn-ea"/>
              </a:rPr>
              <a:t>VUI</a:t>
            </a:r>
            <a:r>
              <a:rPr lang="ko-KR" altLang="en-US" sz="1050" dirty="0">
                <a:latin typeface="+mn-ea"/>
                <a:ea typeface="+mn-ea"/>
              </a:rPr>
              <a:t>를 설계해야 </a:t>
            </a:r>
            <a:r>
              <a:rPr lang="ko-KR" altLang="en-US" sz="1050" dirty="0" smtClean="0">
                <a:latin typeface="+mn-ea"/>
                <a:ea typeface="+mn-ea"/>
              </a:rPr>
              <a:t>한다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en-US" altLang="ko-KR" sz="1050" dirty="0">
              <a:latin typeface="+mn-ea"/>
              <a:ea typeface="+mn-ea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+mn-ea"/>
                <a:ea typeface="+mn-ea"/>
              </a:rPr>
              <a:t>가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  <a:r>
              <a:rPr lang="ko-KR" altLang="en-US" sz="1050" dirty="0" smtClean="0">
                <a:latin typeface="+mn-ea"/>
                <a:ea typeface="+mn-ea"/>
              </a:rPr>
              <a:t>음성 </a:t>
            </a:r>
            <a:r>
              <a:rPr lang="ko-KR" altLang="en-US" sz="1050" dirty="0">
                <a:latin typeface="+mn-ea"/>
                <a:ea typeface="+mn-ea"/>
              </a:rPr>
              <a:t>명령을 명확히 정의하고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하나의 음성 명령이 여러 기능을 지칭하지 않도록 시스템의 기능을 명확히 구분해야 </a:t>
            </a:r>
            <a:r>
              <a:rPr lang="ko-KR" altLang="en-US" sz="1050" dirty="0" smtClean="0">
                <a:latin typeface="+mn-ea"/>
                <a:ea typeface="+mn-ea"/>
              </a:rPr>
              <a:t>함</a:t>
            </a:r>
            <a:endParaRPr lang="en-US" altLang="ko-KR" sz="105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+mn-ea"/>
                <a:ea typeface="+mn-ea"/>
              </a:rPr>
              <a:t>설계 단계에서 명령 인식의 에러 판별 기준을 조절할 수 있도록 디자인하고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테스트를 통해 판별 기준을 변화시켜야 </a:t>
            </a:r>
            <a:r>
              <a:rPr lang="ko-KR" altLang="en-US" sz="1050" dirty="0" smtClean="0">
                <a:latin typeface="+mn-ea"/>
                <a:ea typeface="+mn-ea"/>
              </a:rPr>
              <a:t>한다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en-US" altLang="ko-KR" sz="1050" dirty="0">
              <a:latin typeface="+mn-ea"/>
              <a:ea typeface="+mn-ea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+mn-ea"/>
                <a:ea typeface="+mn-ea"/>
              </a:rPr>
              <a:t>가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  <a:r>
              <a:rPr lang="ko-KR" altLang="en-US" sz="1050" dirty="0" smtClean="0">
                <a:latin typeface="+mn-ea"/>
                <a:ea typeface="+mn-ea"/>
              </a:rPr>
              <a:t>음성 명령 인식 명령과 시스템의 기능을 연결하는 단계에서 </a:t>
            </a:r>
            <a:r>
              <a:rPr lang="ko-KR" altLang="en-US" sz="1050" dirty="0">
                <a:latin typeface="+mn-ea"/>
                <a:ea typeface="+mn-ea"/>
              </a:rPr>
              <a:t>판별 기준을 </a:t>
            </a:r>
            <a:r>
              <a:rPr lang="ko-KR" altLang="en-US" sz="1050" dirty="0" smtClean="0">
                <a:latin typeface="+mn-ea"/>
                <a:ea typeface="+mn-ea"/>
              </a:rPr>
              <a:t>조절해가며 </a:t>
            </a:r>
            <a:r>
              <a:rPr lang="ko-KR" altLang="en-US" sz="1050" dirty="0">
                <a:latin typeface="+mn-ea"/>
                <a:ea typeface="+mn-ea"/>
              </a:rPr>
              <a:t>사용자의 만족도가 높은 지점을 찾아야 </a:t>
            </a:r>
            <a:r>
              <a:rPr lang="ko-KR" altLang="en-US" sz="1050" dirty="0" smtClean="0">
                <a:latin typeface="+mn-ea"/>
                <a:ea typeface="+mn-ea"/>
              </a:rPr>
              <a:t>함</a:t>
            </a:r>
            <a:endParaRPr lang="en-US" altLang="ko-KR" sz="105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  <a:ea typeface="+mn-ea"/>
              </a:rPr>
              <a:t>VUI</a:t>
            </a:r>
            <a:r>
              <a:rPr lang="ko-KR" altLang="en-US" sz="1050" dirty="0">
                <a:latin typeface="+mn-ea"/>
                <a:ea typeface="+mn-ea"/>
              </a:rPr>
              <a:t>가 구현된 이후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시스템의 설계 변경이 생길 경우</a:t>
            </a:r>
            <a:r>
              <a:rPr lang="en-US" altLang="ko-KR" sz="1050" dirty="0">
                <a:latin typeface="+mn-ea"/>
                <a:ea typeface="+mn-ea"/>
              </a:rPr>
              <a:t>, VUI </a:t>
            </a:r>
            <a:r>
              <a:rPr lang="ko-KR" altLang="en-US" sz="1050" dirty="0">
                <a:latin typeface="+mn-ea"/>
                <a:ea typeface="+mn-ea"/>
              </a:rPr>
              <a:t>담당자가 있어야 </a:t>
            </a:r>
            <a:r>
              <a:rPr lang="ko-KR" altLang="en-US" sz="1050" dirty="0" smtClean="0">
                <a:latin typeface="+mn-ea"/>
                <a:ea typeface="+mn-ea"/>
              </a:rPr>
              <a:t>한다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en-US" altLang="ko-KR" sz="1050" dirty="0">
              <a:latin typeface="+mn-ea"/>
              <a:ea typeface="+mn-ea"/>
            </a:endParaRPr>
          </a:p>
          <a:p>
            <a:pPr lvl="1" indent="0">
              <a:lnSpc>
                <a:spcPct val="150000"/>
              </a:lnSpc>
            </a:pPr>
            <a:r>
              <a:rPr lang="ko-KR" altLang="en-US" sz="1050" dirty="0" smtClean="0">
                <a:latin typeface="+mn-ea"/>
                <a:ea typeface="+mn-ea"/>
              </a:rPr>
              <a:t>가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  <a:r>
              <a:rPr lang="ko-KR" altLang="en-US" sz="1050" dirty="0" smtClean="0">
                <a:latin typeface="+mn-ea"/>
                <a:ea typeface="+mn-ea"/>
              </a:rPr>
              <a:t>시스템의 </a:t>
            </a:r>
            <a:r>
              <a:rPr lang="ko-KR" altLang="en-US" sz="1050" dirty="0">
                <a:latin typeface="+mn-ea"/>
                <a:ea typeface="+mn-ea"/>
              </a:rPr>
              <a:t>기능이 변화하면 음성 인식을 통한 명령과 기능의 연결에도 많은 변화가 생기므로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 smtClean="0">
                <a:latin typeface="+mn-ea"/>
                <a:ea typeface="+mn-ea"/>
              </a:rPr>
              <a:t>전반적인 시스템에 능숙한 전문담당자가 필요함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en-US" altLang="ko-KR" sz="1050" dirty="0">
              <a:latin typeface="+mn-ea"/>
              <a:ea typeface="+mn-ea"/>
            </a:endParaRPr>
          </a:p>
          <a:p>
            <a:pPr marL="6921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3074" name="Picture 2" descr="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72" y="4825006"/>
            <a:ext cx="2691084" cy="197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oice user interface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4825007"/>
            <a:ext cx="3240360" cy="197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26420" y="6948983"/>
            <a:ext cx="5616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+mn-ea"/>
                <a:ea typeface="+mn-ea"/>
              </a:rPr>
              <a:t>자연스러운 음성 명령 사용자 환경</a:t>
            </a:r>
          </a:p>
        </p:txBody>
      </p:sp>
    </p:spTree>
    <p:extLst>
      <p:ext uri="{BB962C8B-B14F-4D97-AF65-F5344CB8AC3E}">
        <p14:creationId xmlns:p14="http://schemas.microsoft.com/office/powerpoint/2010/main" val="1612644222"/>
      </p:ext>
    </p:extLst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3-2.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키넥트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8" name="_x72076760" descr="EMB0000086c2f0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10" y="1597081"/>
            <a:ext cx="6780134" cy="325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그룹 60"/>
          <p:cNvGrpSpPr/>
          <p:nvPr/>
        </p:nvGrpSpPr>
        <p:grpSpPr>
          <a:xfrm>
            <a:off x="373532" y="1486779"/>
            <a:ext cx="9869712" cy="3380839"/>
            <a:chOff x="373532" y="1486779"/>
            <a:chExt cx="9869712" cy="3380839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" t="4709" r="296" b="23076"/>
            <a:stretch/>
          </p:blipFill>
          <p:spPr bwMode="auto">
            <a:xfrm>
              <a:off x="373532" y="1486779"/>
              <a:ext cx="6914130" cy="33808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xtLst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" t="4465" r="348" b="23319"/>
            <a:stretch/>
          </p:blipFill>
          <p:spPr bwMode="auto">
            <a:xfrm>
              <a:off x="3290364" y="1486779"/>
              <a:ext cx="6952880" cy="33808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xtLst/>
          </p:spPr>
        </p:pic>
      </p:grpSp>
      <p:grpSp>
        <p:nvGrpSpPr>
          <p:cNvPr id="60" name="그룹 59"/>
          <p:cNvGrpSpPr/>
          <p:nvPr/>
        </p:nvGrpSpPr>
        <p:grpSpPr>
          <a:xfrm>
            <a:off x="1930200" y="1807328"/>
            <a:ext cx="6768161" cy="2729959"/>
            <a:chOff x="1930200" y="1807328"/>
            <a:chExt cx="6768161" cy="2729959"/>
          </a:xfrm>
        </p:grpSpPr>
        <p:sp>
          <p:nvSpPr>
            <p:cNvPr id="11" name="직사각형 10"/>
            <p:cNvSpPr/>
            <p:nvPr/>
          </p:nvSpPr>
          <p:spPr>
            <a:xfrm>
              <a:off x="1930200" y="1807328"/>
              <a:ext cx="6493485" cy="2729959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  <a:effectLst>
              <a:outerShdw blurRad="38100" dist="25400" dir="5400000" algn="t" rotWithShape="0">
                <a:prstClr val="black">
                  <a:alpha val="23000"/>
                </a:prstClr>
              </a:outerShdw>
            </a:effectLst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ko-KR" altLang="en-US" sz="1000" b="1" kern="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2451499" y="2573433"/>
              <a:ext cx="1243251" cy="852672"/>
            </a:xfrm>
            <a:custGeom>
              <a:avLst/>
              <a:gdLst>
                <a:gd name="connsiteX0" fmla="*/ 787400 w 984250"/>
                <a:gd name="connsiteY0" fmla="*/ 6350 h 622300"/>
                <a:gd name="connsiteX1" fmla="*/ 984250 w 984250"/>
                <a:gd name="connsiteY1" fmla="*/ 0 h 622300"/>
                <a:gd name="connsiteX2" fmla="*/ 984250 w 984250"/>
                <a:gd name="connsiteY2" fmla="*/ 622300 h 622300"/>
                <a:gd name="connsiteX3" fmla="*/ 0 w 984250"/>
                <a:gd name="connsiteY3" fmla="*/ 622300 h 622300"/>
                <a:gd name="connsiteX4" fmla="*/ 0 w 984250"/>
                <a:gd name="connsiteY4" fmla="*/ 311150 h 622300"/>
                <a:gd name="connsiteX5" fmla="*/ 784225 w 984250"/>
                <a:gd name="connsiteY5" fmla="*/ 314325 h 622300"/>
                <a:gd name="connsiteX6" fmla="*/ 787400 w 984250"/>
                <a:gd name="connsiteY6" fmla="*/ 6350 h 622300"/>
                <a:gd name="connsiteX0" fmla="*/ 780257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0257 w 984250"/>
                <a:gd name="connsiteY6" fmla="*/ 0 h 623094"/>
                <a:gd name="connsiteX0" fmla="*/ 789782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9782 w 984250"/>
                <a:gd name="connsiteY6" fmla="*/ 0 h 623094"/>
                <a:gd name="connsiteX0" fmla="*/ 782638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2638 w 984250"/>
                <a:gd name="connsiteY6" fmla="*/ 0 h 623094"/>
                <a:gd name="connsiteX0" fmla="*/ 789782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9782 w 984250"/>
                <a:gd name="connsiteY6" fmla="*/ 0 h 623094"/>
                <a:gd name="connsiteX0" fmla="*/ 782638 w 984250"/>
                <a:gd name="connsiteY0" fmla="*/ 0 h 623094"/>
                <a:gd name="connsiteX1" fmla="*/ 984250 w 984250"/>
                <a:gd name="connsiteY1" fmla="*/ 794 h 623094"/>
                <a:gd name="connsiteX2" fmla="*/ 984250 w 984250"/>
                <a:gd name="connsiteY2" fmla="*/ 623094 h 623094"/>
                <a:gd name="connsiteX3" fmla="*/ 0 w 984250"/>
                <a:gd name="connsiteY3" fmla="*/ 623094 h 623094"/>
                <a:gd name="connsiteX4" fmla="*/ 0 w 984250"/>
                <a:gd name="connsiteY4" fmla="*/ 311944 h 623094"/>
                <a:gd name="connsiteX5" fmla="*/ 784225 w 984250"/>
                <a:gd name="connsiteY5" fmla="*/ 315119 h 623094"/>
                <a:gd name="connsiteX6" fmla="*/ 782638 w 984250"/>
                <a:gd name="connsiteY6" fmla="*/ 0 h 623094"/>
                <a:gd name="connsiteX0" fmla="*/ 789782 w 984250"/>
                <a:gd name="connsiteY0" fmla="*/ 0 h 625475"/>
                <a:gd name="connsiteX1" fmla="*/ 984250 w 984250"/>
                <a:gd name="connsiteY1" fmla="*/ 3175 h 625475"/>
                <a:gd name="connsiteX2" fmla="*/ 984250 w 984250"/>
                <a:gd name="connsiteY2" fmla="*/ 625475 h 625475"/>
                <a:gd name="connsiteX3" fmla="*/ 0 w 984250"/>
                <a:gd name="connsiteY3" fmla="*/ 625475 h 625475"/>
                <a:gd name="connsiteX4" fmla="*/ 0 w 984250"/>
                <a:gd name="connsiteY4" fmla="*/ 314325 h 625475"/>
                <a:gd name="connsiteX5" fmla="*/ 784225 w 984250"/>
                <a:gd name="connsiteY5" fmla="*/ 317500 h 625475"/>
                <a:gd name="connsiteX6" fmla="*/ 789782 w 984250"/>
                <a:gd name="connsiteY6" fmla="*/ 0 h 625475"/>
                <a:gd name="connsiteX0" fmla="*/ 782639 w 984250"/>
                <a:gd name="connsiteY0" fmla="*/ 0 h 625475"/>
                <a:gd name="connsiteX1" fmla="*/ 984250 w 984250"/>
                <a:gd name="connsiteY1" fmla="*/ 3175 h 625475"/>
                <a:gd name="connsiteX2" fmla="*/ 984250 w 984250"/>
                <a:gd name="connsiteY2" fmla="*/ 625475 h 625475"/>
                <a:gd name="connsiteX3" fmla="*/ 0 w 984250"/>
                <a:gd name="connsiteY3" fmla="*/ 625475 h 625475"/>
                <a:gd name="connsiteX4" fmla="*/ 0 w 984250"/>
                <a:gd name="connsiteY4" fmla="*/ 314325 h 625475"/>
                <a:gd name="connsiteX5" fmla="*/ 784225 w 984250"/>
                <a:gd name="connsiteY5" fmla="*/ 317500 h 625475"/>
                <a:gd name="connsiteX6" fmla="*/ 782639 w 984250"/>
                <a:gd name="connsiteY6" fmla="*/ 0 h 625475"/>
                <a:gd name="connsiteX0" fmla="*/ 787401 w 984250"/>
                <a:gd name="connsiteY0" fmla="*/ 3969 h 622300"/>
                <a:gd name="connsiteX1" fmla="*/ 984250 w 984250"/>
                <a:gd name="connsiteY1" fmla="*/ 0 h 622300"/>
                <a:gd name="connsiteX2" fmla="*/ 984250 w 984250"/>
                <a:gd name="connsiteY2" fmla="*/ 622300 h 622300"/>
                <a:gd name="connsiteX3" fmla="*/ 0 w 984250"/>
                <a:gd name="connsiteY3" fmla="*/ 622300 h 622300"/>
                <a:gd name="connsiteX4" fmla="*/ 0 w 984250"/>
                <a:gd name="connsiteY4" fmla="*/ 311150 h 622300"/>
                <a:gd name="connsiteX5" fmla="*/ 784225 w 984250"/>
                <a:gd name="connsiteY5" fmla="*/ 314325 h 622300"/>
                <a:gd name="connsiteX6" fmla="*/ 787401 w 984250"/>
                <a:gd name="connsiteY6" fmla="*/ 3969 h 622300"/>
                <a:gd name="connsiteX0" fmla="*/ 787401 w 984250"/>
                <a:gd name="connsiteY0" fmla="*/ 3969 h 622300"/>
                <a:gd name="connsiteX1" fmla="*/ 984250 w 984250"/>
                <a:gd name="connsiteY1" fmla="*/ 0 h 622300"/>
                <a:gd name="connsiteX2" fmla="*/ 984250 w 984250"/>
                <a:gd name="connsiteY2" fmla="*/ 622300 h 622300"/>
                <a:gd name="connsiteX3" fmla="*/ 0 w 984250"/>
                <a:gd name="connsiteY3" fmla="*/ 622300 h 622300"/>
                <a:gd name="connsiteX4" fmla="*/ 0 w 984250"/>
                <a:gd name="connsiteY4" fmla="*/ 311150 h 622300"/>
                <a:gd name="connsiteX5" fmla="*/ 784225 w 984250"/>
                <a:gd name="connsiteY5" fmla="*/ 314325 h 622300"/>
                <a:gd name="connsiteX6" fmla="*/ 787401 w 984250"/>
                <a:gd name="connsiteY6" fmla="*/ 3969 h 622300"/>
                <a:gd name="connsiteX0" fmla="*/ 787401 w 984250"/>
                <a:gd name="connsiteY0" fmla="*/ 0 h 618331"/>
                <a:gd name="connsiteX1" fmla="*/ 984250 w 984250"/>
                <a:gd name="connsiteY1" fmla="*/ 3175 h 618331"/>
                <a:gd name="connsiteX2" fmla="*/ 984250 w 984250"/>
                <a:gd name="connsiteY2" fmla="*/ 618331 h 618331"/>
                <a:gd name="connsiteX3" fmla="*/ 0 w 984250"/>
                <a:gd name="connsiteY3" fmla="*/ 618331 h 618331"/>
                <a:gd name="connsiteX4" fmla="*/ 0 w 984250"/>
                <a:gd name="connsiteY4" fmla="*/ 307181 h 618331"/>
                <a:gd name="connsiteX5" fmla="*/ 784225 w 984250"/>
                <a:gd name="connsiteY5" fmla="*/ 310356 h 618331"/>
                <a:gd name="connsiteX6" fmla="*/ 787401 w 984250"/>
                <a:gd name="connsiteY6" fmla="*/ 0 h 618331"/>
                <a:gd name="connsiteX0" fmla="*/ 787401 w 984250"/>
                <a:gd name="connsiteY0" fmla="*/ 0 h 618331"/>
                <a:gd name="connsiteX1" fmla="*/ 981869 w 984250"/>
                <a:gd name="connsiteY1" fmla="*/ 793 h 618331"/>
                <a:gd name="connsiteX2" fmla="*/ 984250 w 984250"/>
                <a:gd name="connsiteY2" fmla="*/ 618331 h 618331"/>
                <a:gd name="connsiteX3" fmla="*/ 0 w 984250"/>
                <a:gd name="connsiteY3" fmla="*/ 618331 h 618331"/>
                <a:gd name="connsiteX4" fmla="*/ 0 w 984250"/>
                <a:gd name="connsiteY4" fmla="*/ 307181 h 618331"/>
                <a:gd name="connsiteX5" fmla="*/ 784225 w 984250"/>
                <a:gd name="connsiteY5" fmla="*/ 310356 h 618331"/>
                <a:gd name="connsiteX6" fmla="*/ 787401 w 984250"/>
                <a:gd name="connsiteY6" fmla="*/ 0 h 618331"/>
                <a:gd name="connsiteX0" fmla="*/ 787401 w 984250"/>
                <a:gd name="connsiteY0" fmla="*/ 0 h 618331"/>
                <a:gd name="connsiteX1" fmla="*/ 981869 w 984250"/>
                <a:gd name="connsiteY1" fmla="*/ 793 h 618331"/>
                <a:gd name="connsiteX2" fmla="*/ 984250 w 984250"/>
                <a:gd name="connsiteY2" fmla="*/ 618331 h 618331"/>
                <a:gd name="connsiteX3" fmla="*/ 0 w 984250"/>
                <a:gd name="connsiteY3" fmla="*/ 618331 h 618331"/>
                <a:gd name="connsiteX4" fmla="*/ 0 w 984250"/>
                <a:gd name="connsiteY4" fmla="*/ 307181 h 618331"/>
                <a:gd name="connsiteX5" fmla="*/ 719932 w 984250"/>
                <a:gd name="connsiteY5" fmla="*/ 307975 h 618331"/>
                <a:gd name="connsiteX6" fmla="*/ 787401 w 984250"/>
                <a:gd name="connsiteY6" fmla="*/ 0 h 618331"/>
                <a:gd name="connsiteX0" fmla="*/ 720726 w 984250"/>
                <a:gd name="connsiteY0" fmla="*/ 6351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06388 h 617538"/>
                <a:gd name="connsiteX5" fmla="*/ 719932 w 984250"/>
                <a:gd name="connsiteY5" fmla="*/ 307182 h 617538"/>
                <a:gd name="connsiteX6" fmla="*/ 720726 w 984250"/>
                <a:gd name="connsiteY6" fmla="*/ 6351 h 617538"/>
                <a:gd name="connsiteX0" fmla="*/ 723107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06388 h 617538"/>
                <a:gd name="connsiteX5" fmla="*/ 719932 w 984250"/>
                <a:gd name="connsiteY5" fmla="*/ 307182 h 617538"/>
                <a:gd name="connsiteX6" fmla="*/ 723107 w 984250"/>
                <a:gd name="connsiteY6" fmla="*/ 1589 h 617538"/>
                <a:gd name="connsiteX0" fmla="*/ 723107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48412 h 617538"/>
                <a:gd name="connsiteX5" fmla="*/ 719932 w 984250"/>
                <a:gd name="connsiteY5" fmla="*/ 307182 h 617538"/>
                <a:gd name="connsiteX6" fmla="*/ 723107 w 984250"/>
                <a:gd name="connsiteY6" fmla="*/ 1589 h 617538"/>
                <a:gd name="connsiteX0" fmla="*/ 723107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48412 h 617538"/>
                <a:gd name="connsiteX5" fmla="*/ 715887 w 984250"/>
                <a:gd name="connsiteY5" fmla="*/ 349206 h 617538"/>
                <a:gd name="connsiteX6" fmla="*/ 723107 w 984250"/>
                <a:gd name="connsiteY6" fmla="*/ 1589 h 617538"/>
                <a:gd name="connsiteX0" fmla="*/ 719061 w 984250"/>
                <a:gd name="connsiteY0" fmla="*/ 1589 h 617538"/>
                <a:gd name="connsiteX1" fmla="*/ 981869 w 984250"/>
                <a:gd name="connsiteY1" fmla="*/ 0 h 617538"/>
                <a:gd name="connsiteX2" fmla="*/ 984250 w 984250"/>
                <a:gd name="connsiteY2" fmla="*/ 617538 h 617538"/>
                <a:gd name="connsiteX3" fmla="*/ 0 w 984250"/>
                <a:gd name="connsiteY3" fmla="*/ 617538 h 617538"/>
                <a:gd name="connsiteX4" fmla="*/ 0 w 984250"/>
                <a:gd name="connsiteY4" fmla="*/ 348412 h 617538"/>
                <a:gd name="connsiteX5" fmla="*/ 715887 w 984250"/>
                <a:gd name="connsiteY5" fmla="*/ 349206 h 617538"/>
                <a:gd name="connsiteX6" fmla="*/ 719061 w 984250"/>
                <a:gd name="connsiteY6" fmla="*/ 1589 h 61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4250" h="617538">
                  <a:moveTo>
                    <a:pt x="719061" y="1589"/>
                  </a:moveTo>
                  <a:lnTo>
                    <a:pt x="981869" y="0"/>
                  </a:lnTo>
                  <a:cubicBezTo>
                    <a:pt x="982663" y="205846"/>
                    <a:pt x="983456" y="411692"/>
                    <a:pt x="984250" y="617538"/>
                  </a:cubicBezTo>
                  <a:lnTo>
                    <a:pt x="0" y="617538"/>
                  </a:lnTo>
                  <a:lnTo>
                    <a:pt x="0" y="348412"/>
                  </a:lnTo>
                  <a:lnTo>
                    <a:pt x="715887" y="349206"/>
                  </a:lnTo>
                  <a:cubicBezTo>
                    <a:pt x="716945" y="246548"/>
                    <a:pt x="715621" y="104247"/>
                    <a:pt x="719061" y="158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endParaRPr lang="ko-KR" altLang="en-US" sz="800" kern="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25998" y="1812023"/>
              <a:ext cx="4901888" cy="332570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</a:pPr>
              <a:endParaRPr kumimoji="0" lang="en-US" altLang="ko-KR" sz="600" dirty="0">
                <a:latin typeface="Verdana" pitchFamily="34" charset="0"/>
                <a:ea typeface="+mn-ea"/>
                <a:cs typeface="Verdana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290364" y="2150687"/>
              <a:ext cx="3665730" cy="121732"/>
            </a:xfrm>
            <a:prstGeom prst="rect">
              <a:avLst/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5487912" y="2628244"/>
              <a:ext cx="1207093" cy="1421810"/>
              <a:chOff x="1977260" y="4039669"/>
              <a:chExt cx="1076865" cy="1340559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243274" y="4039669"/>
                <a:ext cx="537886" cy="10842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회의</a:t>
                </a:r>
                <a:endParaRPr lang="en-US" altLang="ko-KR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defTabSz="91440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8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테이블</a:t>
                </a:r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1977260" y="4065376"/>
                <a:ext cx="203617" cy="1058579"/>
                <a:chOff x="8176647" y="4545576"/>
                <a:chExt cx="203617" cy="1058579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8176647" y="4545576"/>
                  <a:ext cx="203617" cy="203615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8176647" y="4830564"/>
                  <a:ext cx="203617" cy="203615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8176647" y="5115552"/>
                  <a:ext cx="203617" cy="203615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8176647" y="5400540"/>
                  <a:ext cx="203617" cy="203615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21" name="그룹 20"/>
              <p:cNvGrpSpPr/>
              <p:nvPr/>
            </p:nvGrpSpPr>
            <p:grpSpPr>
              <a:xfrm>
                <a:off x="2410404" y="4065379"/>
                <a:ext cx="643721" cy="1314849"/>
                <a:chOff x="7843069" y="4423512"/>
                <a:chExt cx="585200" cy="1195317"/>
              </a:xfrm>
            </p:grpSpPr>
            <p:sp>
              <p:nvSpPr>
                <p:cNvPr id="22" name="타원 21"/>
                <p:cNvSpPr/>
                <p:nvPr/>
              </p:nvSpPr>
              <p:spPr>
                <a:xfrm>
                  <a:off x="8243163" y="4423512"/>
                  <a:ext cx="185106" cy="185105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3" name="타원 22"/>
                <p:cNvSpPr/>
                <p:nvPr/>
              </p:nvSpPr>
              <p:spPr>
                <a:xfrm>
                  <a:off x="8243163" y="4682592"/>
                  <a:ext cx="185106" cy="185105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4" name="타원 23"/>
                <p:cNvSpPr/>
                <p:nvPr/>
              </p:nvSpPr>
              <p:spPr>
                <a:xfrm>
                  <a:off x="8243163" y="4941672"/>
                  <a:ext cx="185106" cy="185105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8243163" y="5200752"/>
                  <a:ext cx="185106" cy="185105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7843069" y="5433724"/>
                  <a:ext cx="185106" cy="185105"/>
                </a:xfrm>
                <a:prstGeom prst="ellips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</p:grpSp>
        <p:pic>
          <p:nvPicPr>
            <p:cNvPr id="31" name="Picture 5" descr="C:\Users\PCK\Desktop\Untitled-6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5931"/>
            <a:stretch/>
          </p:blipFill>
          <p:spPr bwMode="auto">
            <a:xfrm>
              <a:off x="8119232" y="1817322"/>
              <a:ext cx="314055" cy="549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2642011" y="3136445"/>
              <a:ext cx="840332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자리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451499" y="4273840"/>
              <a:ext cx="5176387" cy="261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</a:pPr>
              <a:endParaRPr kumimoji="0" lang="en-US" altLang="ko-KR" sz="600" dirty="0">
                <a:latin typeface="Verdana" pitchFamily="34" charset="0"/>
                <a:ea typeface="+mn-ea"/>
                <a:cs typeface="Verdana" pitchFamily="34" charset="0"/>
              </a:endParaRPr>
            </a:p>
          </p:txBody>
        </p:sp>
        <p:pic>
          <p:nvPicPr>
            <p:cNvPr id="35" name="Picture 5" descr="C:\Users\PCK\Desktop\Untitled-6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5931"/>
            <a:stretch/>
          </p:blipFill>
          <p:spPr bwMode="auto">
            <a:xfrm rot="16200000">
              <a:off x="8259363" y="4087793"/>
              <a:ext cx="297154" cy="580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타원 35"/>
            <p:cNvSpPr/>
            <p:nvPr/>
          </p:nvSpPr>
          <p:spPr>
            <a:xfrm>
              <a:off x="2844884" y="2685321"/>
              <a:ext cx="228241" cy="21595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25998" y="1868879"/>
              <a:ext cx="4901888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자료실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457854" y="4296828"/>
              <a:ext cx="5170032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책상 </a:t>
              </a:r>
              <a:r>
                <a:rPr lang="en-US" altLang="ko-KR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각종 보고자료</a:t>
              </a:r>
              <a:r>
                <a:rPr lang="en-US" altLang="ko-KR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5400000">
              <a:off x="6019865" y="3511352"/>
              <a:ext cx="135384" cy="282068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6036786" y="3468682"/>
              <a:ext cx="101543" cy="9607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134846" y="2272419"/>
              <a:ext cx="284876" cy="17613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</a:pPr>
              <a:endParaRPr kumimoji="0" lang="en-US" altLang="ko-KR" sz="600" dirty="0">
                <a:latin typeface="Verdana" pitchFamily="34" charset="0"/>
                <a:ea typeface="+mn-ea"/>
                <a:cs typeface="Verdana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124780" y="2996103"/>
              <a:ext cx="296179" cy="3139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8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TV</a:t>
              </a:r>
              <a:endParaRPr lang="ko-KR" altLang="en-US" sz="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4842143" y="2945659"/>
              <a:ext cx="461920" cy="40184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5" name="직선 연결선 4"/>
            <p:cNvCxnSpPr>
              <a:stCxn id="50" idx="1"/>
              <a:endCxn id="50" idx="5"/>
            </p:cNvCxnSpPr>
            <p:nvPr/>
          </p:nvCxnSpPr>
          <p:spPr>
            <a:xfrm>
              <a:off x="4909790" y="3004508"/>
              <a:ext cx="326628" cy="2841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50" idx="7"/>
              <a:endCxn id="50" idx="3"/>
            </p:cNvCxnSpPr>
            <p:nvPr/>
          </p:nvCxnSpPr>
          <p:spPr>
            <a:xfrm flipH="1">
              <a:off x="4909790" y="3004508"/>
              <a:ext cx="326628" cy="28415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4734553" y="3339578"/>
              <a:ext cx="77734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 smtClean="0">
                  <a:latin typeface="+mj-ea"/>
                  <a:ea typeface="+mj-ea"/>
                </a:rPr>
                <a:t>동작위</a:t>
              </a:r>
              <a:r>
                <a:rPr lang="ko-KR" altLang="en-US" sz="1000" dirty="0">
                  <a:latin typeface="+mj-ea"/>
                  <a:ea typeface="+mj-ea"/>
                </a:rPr>
                <a:t>치</a:t>
              </a:r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5073104" y="2272419"/>
              <a:ext cx="0" cy="62885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050556" y="2505133"/>
              <a:ext cx="10196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적정거리 </a:t>
              </a:r>
              <a:r>
                <a:rPr lang="en-US" altLang="ko-KR" sz="100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3m</a:t>
              </a:r>
              <a:endPara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74591"/>
              </p:ext>
            </p:extLst>
          </p:nvPr>
        </p:nvGraphicFramePr>
        <p:xfrm>
          <a:off x="390068" y="4989564"/>
          <a:ext cx="9853176" cy="1656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846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1237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모션마우스 작동</a:t>
                      </a:r>
                      <a:endParaRPr lang="ko-KR" altLang="en-US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제스쳐</a:t>
                      </a:r>
                      <a:endParaRPr lang="ko-KR" altLang="en-US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Pointing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손가락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Click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손가락 접고 펴기 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Drag &amp; Drop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손바닥을 쥐었다 펴기 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그립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Zoom in / out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좌우 손바닥을 펼치기</a:t>
                      </a:r>
                      <a:r>
                        <a:rPr lang="en-US" altLang="ko-KR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닫기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8947100" y="4543501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기술검토 진행 중</a:t>
            </a:r>
          </a:p>
        </p:txBody>
      </p:sp>
    </p:spTree>
    <p:extLst>
      <p:ext uri="{BB962C8B-B14F-4D97-AF65-F5344CB8AC3E}">
        <p14:creationId xmlns:p14="http://schemas.microsoft.com/office/powerpoint/2010/main" val="415651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3-2.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키넥트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-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제스쳐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활용 예시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225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조작 원칙은 다음과 같다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7462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가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활성화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: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팔을 곧게 편 후 팔꿈치가 직각이 되도록 손을 들어 손을 좌우로 흔들면 커서가 나타남 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462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나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중지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: </a:t>
            </a:r>
            <a:r>
              <a:rPr lang="ko-KR" altLang="en-US" sz="105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차렷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자세에서 왼팔을 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45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도 각도로 폄</a:t>
            </a:r>
            <a:endParaRPr lang="en-US" altLang="ko-KR" sz="105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한 손 사용 </a:t>
            </a:r>
            <a:r>
              <a:rPr lang="ko-KR" altLang="en-US" sz="105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제스쳐는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다음과 같은 동작이 많이 활용된다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17462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가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확대</a:t>
            </a:r>
            <a:r>
              <a:rPr lang="en-US" altLang="ko-KR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/</a:t>
            </a:r>
            <a:r>
              <a:rPr lang="ko-KR" altLang="en-US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축소</a:t>
            </a:r>
            <a:r>
              <a:rPr lang="en-US" altLang="ko-KR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: </a:t>
            </a:r>
            <a:r>
              <a:rPr lang="ko-KR" altLang="en-US" sz="1050" dirty="0">
                <a:latin typeface="+mn-ea"/>
                <a:ea typeface="+mn-ea"/>
              </a:rPr>
              <a:t>앞 사물을 잡듯 손을 뻗어 주먹을 </a:t>
            </a:r>
            <a:r>
              <a:rPr lang="ko-KR" altLang="en-US" sz="1050" dirty="0" smtClean="0">
                <a:latin typeface="+mn-ea"/>
                <a:ea typeface="+mn-ea"/>
              </a:rPr>
              <a:t>쥐어 </a:t>
            </a:r>
            <a:r>
              <a:rPr lang="en-US" altLang="ko-KR" sz="1050" dirty="0" smtClean="0">
                <a:latin typeface="+mn-ea"/>
                <a:ea typeface="+mn-ea"/>
              </a:rPr>
              <a:t>‘</a:t>
            </a:r>
            <a:r>
              <a:rPr lang="ko-KR" altLang="en-US" sz="1050" dirty="0" smtClean="0">
                <a:latin typeface="+mn-ea"/>
                <a:ea typeface="+mn-ea"/>
              </a:rPr>
              <a:t>그립</a:t>
            </a:r>
            <a:r>
              <a:rPr lang="en-US" altLang="ko-KR" sz="1050" dirty="0" smtClean="0">
                <a:latin typeface="+mn-ea"/>
                <a:ea typeface="+mn-ea"/>
              </a:rPr>
              <a:t>’ </a:t>
            </a:r>
            <a:r>
              <a:rPr lang="ko-KR" altLang="en-US" sz="1050" dirty="0" smtClean="0">
                <a:latin typeface="+mn-ea"/>
                <a:ea typeface="+mn-ea"/>
              </a:rPr>
              <a:t>상태로 만들고 </a:t>
            </a:r>
            <a:r>
              <a:rPr lang="ko-KR" altLang="en-US" sz="1050" dirty="0">
                <a:latin typeface="+mn-ea"/>
                <a:ea typeface="+mn-ea"/>
              </a:rPr>
              <a:t>화면 쪽으로 팔을 뻗으면 축소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몸 쪽으로 팔을 당기면 확대됨</a:t>
            </a:r>
            <a:endParaRPr lang="en-US" altLang="ko-KR" sz="1050" dirty="0">
              <a:latin typeface="+mn-ea"/>
              <a:ea typeface="+mn-ea"/>
            </a:endParaRPr>
          </a:p>
          <a:p>
            <a:pPr marL="17462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나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선택</a:t>
            </a:r>
            <a:r>
              <a:rPr lang="en-US" altLang="ko-KR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: </a:t>
            </a:r>
            <a:r>
              <a:rPr lang="ko-KR" altLang="en-US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손바닥을 </a:t>
            </a:r>
            <a:r>
              <a:rPr lang="ko-KR" altLang="en-US" sz="1050" spc="-9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키넥트를</a:t>
            </a:r>
            <a:r>
              <a:rPr lang="ko-KR" altLang="en-US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향해 들고 있으면 손 아이콘이 나타나며 항목 선택을 원하는 경우 손 아이콘 주변의 동그라미가 채워질 때까지 기다림</a:t>
            </a: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17462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dirty="0" smtClean="0">
                <a:latin typeface="+mn-ea"/>
                <a:ea typeface="+mn-ea"/>
              </a:rPr>
              <a:t>다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  <a:r>
              <a:rPr lang="ko-KR" altLang="en-US" sz="1050" dirty="0" smtClean="0">
                <a:latin typeface="+mn-ea"/>
                <a:ea typeface="+mn-ea"/>
              </a:rPr>
              <a:t>이동</a:t>
            </a:r>
            <a:r>
              <a:rPr lang="en-US" altLang="ko-KR" sz="1050" dirty="0" smtClean="0">
                <a:latin typeface="+mn-ea"/>
                <a:ea typeface="+mn-ea"/>
              </a:rPr>
              <a:t>: </a:t>
            </a:r>
            <a:r>
              <a:rPr lang="ko-KR" altLang="en-US" sz="1050" dirty="0" smtClean="0">
                <a:latin typeface="+mn-ea"/>
                <a:ea typeface="+mn-ea"/>
              </a:rPr>
              <a:t>손을 </a:t>
            </a:r>
            <a:r>
              <a:rPr lang="en-US" altLang="ko-KR" sz="1050" dirty="0" smtClean="0">
                <a:latin typeface="+mn-ea"/>
                <a:ea typeface="+mn-ea"/>
              </a:rPr>
              <a:t>‘</a:t>
            </a:r>
            <a:r>
              <a:rPr lang="ko-KR" altLang="en-US" sz="1050" dirty="0" smtClean="0">
                <a:latin typeface="+mn-ea"/>
                <a:ea typeface="+mn-ea"/>
              </a:rPr>
              <a:t>그립</a:t>
            </a:r>
            <a:r>
              <a:rPr lang="en-US" altLang="ko-KR" sz="1050" dirty="0" smtClean="0">
                <a:latin typeface="+mn-ea"/>
                <a:ea typeface="+mn-ea"/>
              </a:rPr>
              <a:t>’ </a:t>
            </a:r>
            <a:r>
              <a:rPr lang="ko-KR" altLang="en-US" sz="1050" dirty="0" smtClean="0">
                <a:latin typeface="+mn-ea"/>
                <a:ea typeface="+mn-ea"/>
              </a:rPr>
              <a:t>상태로 만들고 팔을 좌우로 움직여 이동함</a:t>
            </a:r>
            <a:endParaRPr lang="ko-KR" altLang="en-US" sz="1050" dirty="0"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두 손 사용 </a:t>
            </a:r>
            <a:r>
              <a:rPr lang="ko-KR" altLang="en-US" sz="105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제스쳐는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다음과 같은 동작이 많이 활용된다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17462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가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돌아가기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: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어플리케이션이 활성화 되거나 전체화면인 경우 양손을 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‘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그립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’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상태로 만들어 가운데로 모아주면 홈 화면으로 돌아감</a:t>
            </a:r>
            <a:endParaRPr lang="en-US" altLang="ko-KR" sz="105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17462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나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전체화면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: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홈 화면에서 양손을 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‘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그립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‘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상태로 만들어 가운데에서 밖으로 펼쳐주면 전체화면으로 돌아감</a:t>
            </a:r>
            <a:endParaRPr lang="en-US" altLang="ko-KR" sz="105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74" name="Picture 2" descr="http://compass.xboxlive.com/assets/34/35/34359b56-0029-4378-a69d-76159aa77de8.png?n=360-kinectgesturewave-m-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21" y="4193066"/>
            <a:ext cx="2052674" cy="115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ompass.xboxlive.com/assets/a5/74/a57428f2-c80a-4149-9189-7b1a17ae9b37.png?n=360-kinectgesturearm45degree-m-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10" y="5703746"/>
            <a:ext cx="2052674" cy="115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325889" y="4058565"/>
            <a:ext cx="629751" cy="138743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활성화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동작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25889" y="5559730"/>
            <a:ext cx="629751" cy="138743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중지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동작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41125"/>
          <a:stretch/>
        </p:blipFill>
        <p:spPr>
          <a:xfrm>
            <a:off x="5254578" y="4086430"/>
            <a:ext cx="1499283" cy="2860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t="59935"/>
          <a:stretch/>
        </p:blipFill>
        <p:spPr>
          <a:xfrm>
            <a:off x="7578948" y="4053493"/>
            <a:ext cx="1499282" cy="194678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60671" y="4056797"/>
            <a:ext cx="792000" cy="10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확대</a:t>
            </a:r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축소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58137" y="5056340"/>
            <a:ext cx="792000" cy="10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선택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58137" y="6055883"/>
            <a:ext cx="792000" cy="10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이동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82897" y="4049873"/>
            <a:ext cx="792000" cy="10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돌아가기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80363" y="5044579"/>
            <a:ext cx="792000" cy="100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전체화면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이등변 삼각형 4"/>
          <p:cNvSpPr/>
          <p:nvPr/>
        </p:nvSpPr>
        <p:spPr>
          <a:xfrm rot="5400000">
            <a:off x="2874432" y="4638138"/>
            <a:ext cx="306164" cy="263934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2850159" y="6138777"/>
            <a:ext cx="306164" cy="263934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이등변 삼각형 21"/>
          <p:cNvSpPr/>
          <p:nvPr/>
        </p:nvSpPr>
        <p:spPr>
          <a:xfrm rot="5400000">
            <a:off x="5282423" y="4423873"/>
            <a:ext cx="306164" cy="263934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이등변 삼각형 22"/>
          <p:cNvSpPr/>
          <p:nvPr/>
        </p:nvSpPr>
        <p:spPr>
          <a:xfrm rot="5400000">
            <a:off x="5287392" y="5438049"/>
            <a:ext cx="306164" cy="263934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이등변 삼각형 23"/>
          <p:cNvSpPr/>
          <p:nvPr/>
        </p:nvSpPr>
        <p:spPr>
          <a:xfrm rot="5400000">
            <a:off x="5287392" y="6432144"/>
            <a:ext cx="306164" cy="263934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이등변 삼각형 24"/>
          <p:cNvSpPr/>
          <p:nvPr/>
        </p:nvSpPr>
        <p:spPr>
          <a:xfrm rot="5400000">
            <a:off x="7461322" y="4387987"/>
            <a:ext cx="306164" cy="263934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7466291" y="5402163"/>
            <a:ext cx="306164" cy="263934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7973" y="3767828"/>
            <a:ext cx="2952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smtClean="0">
                <a:latin typeface="+mn-ea"/>
                <a:ea typeface="+mn-ea"/>
              </a:rPr>
              <a:t>[</a:t>
            </a:r>
            <a:r>
              <a:rPr lang="ko-KR" altLang="en-US" sz="1050" dirty="0" smtClean="0">
                <a:latin typeface="+mn-ea"/>
                <a:ea typeface="+mn-ea"/>
              </a:rPr>
              <a:t>다양한 </a:t>
            </a:r>
            <a:r>
              <a:rPr lang="ko-KR" altLang="en-US" sz="1050" dirty="0" err="1" smtClean="0">
                <a:latin typeface="+mn-ea"/>
                <a:ea typeface="+mn-ea"/>
              </a:rPr>
              <a:t>키넥트</a:t>
            </a:r>
            <a:r>
              <a:rPr lang="ko-KR" altLang="en-US" sz="1050" dirty="0" smtClean="0">
                <a:latin typeface="+mn-ea"/>
                <a:ea typeface="+mn-ea"/>
              </a:rPr>
              <a:t> 제스처</a:t>
            </a:r>
            <a:r>
              <a:rPr lang="en-US" altLang="ko-KR" sz="1050" dirty="0" smtClean="0">
                <a:latin typeface="+mn-ea"/>
                <a:ea typeface="+mn-ea"/>
              </a:rPr>
              <a:t>]</a:t>
            </a:r>
            <a:endParaRPr lang="ko-KR" altLang="en-US" sz="105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5475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3-2.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키넥트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-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제스처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382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607" lvl="0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시나리오 분석 결과 </a:t>
            </a:r>
            <a:r>
              <a:rPr lang="ko-KR" altLang="en-US" sz="105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제스쳐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동작 규정 </a:t>
            </a:r>
            <a:r>
              <a:rPr lang="ko-KR" altLang="en-US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시 고려해야하는 원칙은 다음과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같다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146607" lvl="0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228600" indent="-228600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50" b="1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키넥트</a:t>
            </a: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제스처를 취할 때 </a:t>
            </a: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팔에 큰 피로가 없어야 함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749300" lvl="1" indent="-228600" defTabSz="891917">
              <a:spcBef>
                <a:spcPts val="231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제스처는 간단하고 짧은 기간 내에 입력가능해야함</a:t>
            </a: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228600" indent="-228600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제스처가 정확히 입력되었다는 </a:t>
            </a: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알려주는 피드백이 있어야 함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667307" lvl="1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제스처가 입력되었다는 것을 시각적인 아이콘이나 색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,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청각적인 소리나 알림으로 알려줄 수 있어야 함</a:t>
            </a: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228600" indent="-228600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별도의 도구 없이 전화</a:t>
            </a:r>
            <a:r>
              <a:rPr lang="en-US" altLang="ko-KR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, </a:t>
            </a: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화상통화 등 원하는 작업수행이 </a:t>
            </a: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가능해야 함</a:t>
            </a:r>
            <a:r>
              <a:rPr lang="en-US" altLang="ko-KR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 </a:t>
            </a:r>
            <a:endParaRPr lang="en-US" altLang="ko-KR" sz="1050" b="1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667307" lvl="1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원하는 작업 수행을 위해 별도의 도구 등을 찾아 연결하거나 설치하는 번거로움이 없도록 내부 사용자 환경에 통합되어 있어야 함</a:t>
            </a: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228600" indent="-228600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지도나 사진을 보고</a:t>
            </a:r>
            <a:r>
              <a:rPr lang="en-US" altLang="ko-KR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, </a:t>
            </a: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확대하고 선택하는데 어려움이 없어야 함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  <a:endParaRPr lang="en-US" altLang="ko-KR" sz="1050" b="1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228600" indent="-228600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주요 </a:t>
            </a: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제스처를 </a:t>
            </a: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잘 보이는 곳에 안내하는 것이 좋음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667307" lvl="1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제스처 동작을 취하는 약 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3m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지점의 거리에 선 상태로 화면을 주시를 유지하면서도 보일 수 있어야 함</a:t>
            </a: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228600" indent="-228600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커서의 </a:t>
            </a:r>
            <a:r>
              <a:rPr lang="en-US" altLang="ko-KR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CR ratio </a:t>
            </a: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가 적절해야 함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667307" lvl="1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팔의 움직임 범위가 커서가 화면 내에서 이동하는 거리가 적절해야 함</a:t>
            </a:r>
            <a:endParaRPr lang="en-US" altLang="ko-KR" sz="105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667307" lvl="1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확대</a:t>
            </a:r>
            <a:r>
              <a:rPr lang="en-US" altLang="ko-KR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/</a:t>
            </a:r>
            <a:r>
              <a:rPr lang="ko-KR" altLang="en-US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축소를 할 때 한계 지점을 인식할 수 있도록 함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228600" indent="-228600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50" b="1" spc="-9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제스쳐</a:t>
            </a: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방식은 사용자가 자연스럽게 생각할 수 있는 방식이어야 하며 쉽고 간단하며 학습 효과가 우수해야 함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667307" lvl="1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기존의 제스처 방식이 직관적이지 않은 경우 사용자에게 적합한 제스처를 개발 가능함</a:t>
            </a: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228600" indent="-228600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반복적인 동작을 최소한으로 줄임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667307" lvl="1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반복적인 동작은 피로를 유발하며 인식률을 저하시킬 수 있음</a:t>
            </a: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lvl="1" indent="0" defTabSz="891917">
              <a:spcBef>
                <a:spcPts val="231"/>
              </a:spcBef>
              <a:buClr>
                <a:srgbClr val="000000"/>
              </a:buClr>
              <a:defRPr/>
            </a:pP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8" name="Picture 4" descr="제스처인식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51"/>
          <a:stretch/>
        </p:blipFill>
        <p:spPr bwMode="auto">
          <a:xfrm>
            <a:off x="4338588" y="5103904"/>
            <a:ext cx="3197735" cy="16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제스처인식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51"/>
          <a:stretch/>
        </p:blipFill>
        <p:spPr bwMode="auto">
          <a:xfrm>
            <a:off x="2394372" y="5122664"/>
            <a:ext cx="3197735" cy="162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제스처인식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8"/>
          <a:stretch/>
        </p:blipFill>
        <p:spPr bwMode="auto">
          <a:xfrm>
            <a:off x="5592107" y="5193581"/>
            <a:ext cx="3197735" cy="161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848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400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32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9425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3-3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터치패드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터치스크린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표면 처리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: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터치패드 표면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(Cover sheet)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고품질 코팅과 가공된 질감으로 유리같이 부드러운 느낌을 사용자에게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제공한다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8097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코팅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터치패드의 표면을 코팅처리 하여 긁힘 또는 오염 등으로 인한 표면의 변형이나 심미성의 저하를 방지하도록 한다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8097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질감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코팅처리 된 재료와 무관하게 인지된 매끄러움이 유리와 같은 수준의 매끄러운 표면을 제공하도록 하며 권장 표면 거칠기는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Ra&lt;0.01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표면의 파인 곳이나 움푹 들어간 곳은 표면 마찰을 증가시켜 사용자의 움직임을 감속시키고 손가락에 불필요한 피로감을 제공함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손목판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(Palm Deck)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제공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터치패드 사용시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손목판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(Palm deck/ rest)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을 제공한다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8097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터치패드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사용의 용이성을 위해 손목을 올려 놓을 수 있는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손목판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그러한 영역을 제공하여 사용자들로 하여금 터치패드를 사용 하는 동안 화면에서 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시선을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뗄 필요 없이 자연스럽고 매끄러운 사용환경을 제공하도록 </a:t>
            </a:r>
            <a:r>
              <a:rPr lang="ko-KR" altLang="en-US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0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1036" name="Picture 12" descr="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6" b="20154"/>
          <a:stretch/>
        </p:blipFill>
        <p:spPr bwMode="auto">
          <a:xfrm>
            <a:off x="162124" y="3924647"/>
            <a:ext cx="4140000" cy="25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62124" y="4947166"/>
            <a:ext cx="41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Ra &lt; 0.01</a:t>
            </a:r>
          </a:p>
          <a:p>
            <a:pPr algn="ctr"/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Glass-like Surface</a:t>
            </a:r>
            <a:endParaRPr lang="ko-KR" altLang="en-US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40" name="Picture 16" descr="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7"/>
          <a:stretch/>
        </p:blipFill>
        <p:spPr bwMode="auto">
          <a:xfrm>
            <a:off x="7449687" y="4125485"/>
            <a:ext cx="2793557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3"/>
          <a:stretch/>
        </p:blipFill>
        <p:spPr bwMode="auto">
          <a:xfrm>
            <a:off x="4641375" y="4125485"/>
            <a:ext cx="2758132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55960" y="6391250"/>
            <a:ext cx="2952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매끄러운 터치패드 표면 및 권장 거칠기 값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73523" y="6391250"/>
            <a:ext cx="2952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터치패드 사용맥락을 고려한 </a:t>
            </a:r>
            <a:r>
              <a:rPr lang="ko-KR" altLang="en-US" sz="11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손목판</a:t>
            </a:r>
            <a:r>
              <a:rPr lang="ko-KR" altLang="en-US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제공</a:t>
            </a:r>
          </a:p>
        </p:txBody>
      </p:sp>
      <p:sp>
        <p:nvSpPr>
          <p:cNvPr id="39" name="타원 38"/>
          <p:cNvSpPr/>
          <p:nvPr/>
        </p:nvSpPr>
        <p:spPr>
          <a:xfrm>
            <a:off x="8637819" y="5220791"/>
            <a:ext cx="576064" cy="576064"/>
          </a:xfrm>
          <a:prstGeom prst="ellipse">
            <a:avLst/>
          </a:prstGeom>
          <a:noFill/>
          <a:ln w="38100">
            <a:solidFill>
              <a:srgbClr val="AC1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058668" y="4160112"/>
            <a:ext cx="1082331" cy="1082331"/>
          </a:xfrm>
          <a:prstGeom prst="ellipse">
            <a:avLst/>
          </a:prstGeom>
          <a:noFill/>
          <a:ln w="38100">
            <a:solidFill>
              <a:srgbClr val="AC1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261642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3-3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터치패드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터치스크린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547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6607" lvl="0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시나리오 분석 결과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터치 패드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/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터치 스크린 개발 시 </a:t>
            </a:r>
            <a:r>
              <a:rPr lang="ko-KR" altLang="en-US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고려해야하는 원칙은 다음과 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같다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146607" lvl="0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146607" lvl="0" indent="-146607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182563" indent="-182563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기존의 </a:t>
            </a:r>
            <a:r>
              <a:rPr lang="ko-KR" altLang="en-US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스마트폰이나 </a:t>
            </a:r>
            <a:r>
              <a:rPr lang="ko-KR" altLang="en-US" sz="1000" b="1" spc="-9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태블렛과</a:t>
            </a:r>
            <a:r>
              <a:rPr lang="ko-KR" altLang="en-US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동일한 작동 방법을 사용함</a:t>
            </a:r>
            <a:r>
              <a:rPr lang="en-US" altLang="ko-KR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(</a:t>
            </a:r>
            <a:r>
              <a:rPr lang="ko-KR" altLang="en-US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터치패드나 터치스크린은 일반적으로 통용되는 방식</a:t>
            </a:r>
            <a:r>
              <a:rPr lang="en-US" altLang="ko-KR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(</a:t>
            </a:r>
            <a:r>
              <a:rPr lang="ko-KR" altLang="en-US" sz="1000" b="1" spc="-9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멀티핑거</a:t>
            </a:r>
            <a:r>
              <a:rPr lang="ko-KR" altLang="en-US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등</a:t>
            </a:r>
            <a:r>
              <a:rPr lang="en-US" altLang="ko-KR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)</a:t>
            </a:r>
            <a:r>
              <a:rPr lang="ko-KR" altLang="en-US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을 활용하여 컨트롤을 할 수 있음</a:t>
            </a:r>
            <a:r>
              <a:rPr lang="en-US" altLang="ko-KR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).</a:t>
            </a: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정전식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(Capacitive)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입력방식을 활용해 사용자의 사용 친숙성과 손가락으로 발현하는 힘의 부하를 줄여 보다 자연스러운 움직임을 가능하도록 함</a:t>
            </a:r>
            <a:endParaRPr lang="en-US" altLang="ko-KR" sz="100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정전식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입력방식의 경우 두 개 이상의 손가락을 사용하는 제스처 등이 활용 가능하며 주요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터치 </a:t>
            </a:r>
            <a:r>
              <a:rPr lang="ko-KR" altLang="en-US" sz="1000" spc="-9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제스쳐를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잘 보이는 곳에 표기함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182563" indent="-182563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터치패드의 피드백은 적절하게 제공되어야 함</a:t>
            </a:r>
            <a:r>
              <a:rPr lang="en-US" altLang="ko-KR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디스플레이를 주시하면서 작동할 수 있도록 적절한 피드백 반영이 필요함</a:t>
            </a:r>
            <a:endParaRPr lang="en-US" altLang="ko-KR" sz="100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커서의 이동과 그에 따른 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C/R ratio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를 최적화 함</a:t>
            </a:r>
            <a:endParaRPr lang="en-US" altLang="ko-KR" sz="100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마찰의 경우 제어 동작에 도움이 되는 </a:t>
            </a:r>
            <a:r>
              <a:rPr lang="en-US" altLang="ko-KR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feedback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을 주지 못하며 통상 인간 성능을 저하시키므로 마찰을 최소화 해야 함</a:t>
            </a: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클릭 등 누르는 행위 시 진동과 같은 </a:t>
            </a:r>
            <a:r>
              <a:rPr lang="ko-KR" altLang="en-US" sz="100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햅틱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피드백과 마찰력을 제공하며 사용자 경험을 높임</a:t>
            </a:r>
            <a:endParaRPr lang="en-US" altLang="ko-KR" sz="100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  <a:cs typeface="Malgun Gothic"/>
              </a:rPr>
              <a:t>지도 확대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  <a:cs typeface="Malgun Gothic"/>
              </a:rPr>
              <a:t>/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  <a:cs typeface="Malgun Gothic"/>
              </a:rPr>
              <a:t>축도 시 부드럽고 자연스럽게 화면 배율이 조정됨</a:t>
            </a:r>
            <a:endParaRPr lang="en-US" altLang="ko-KR" sz="1000" spc="-9" dirty="0">
              <a:ln>
                <a:solidFill>
                  <a:prstClr val="white">
                    <a:alpha val="0"/>
                  </a:prstClr>
                </a:solidFill>
              </a:ln>
              <a:latin typeface="+mn-ea"/>
              <a:ea typeface="+mn-ea"/>
              <a:cs typeface="Malgun Gothic"/>
            </a:endParaRPr>
          </a:p>
          <a:p>
            <a:pPr marL="182563" indent="-182563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터치스크린의 피드백은 적절하게 제공되어야 함</a:t>
            </a:r>
            <a:r>
              <a:rPr lang="en-US" altLang="ko-KR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디스플레이와 일관성 있는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화면 레이아웃을 제공해야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함</a:t>
            </a:r>
            <a:endParaRPr lang="en-US" altLang="ko-KR" sz="100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터치스크린의 경우 손가락을 활용하므로 터치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/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클릭 등 조작 정확도가 다소 낮으므로 아이콘의 크기를 적절하게 제공함</a:t>
            </a:r>
            <a:endParaRPr lang="en-US" altLang="ko-KR" sz="100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터치스크린의 경우 손가락을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활용하므로 손가락이 화면을 가려도 필요한 정보를 받을 수 있도록 적절한 공간을 제공해야 함</a:t>
            </a:r>
            <a:endParaRPr lang="en-US" altLang="ko-KR" sz="100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182563" indent="-182563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자연스러운 방법에 의해 작동되어야 함</a:t>
            </a:r>
            <a:r>
              <a:rPr lang="en-US" altLang="ko-KR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텍스트</a:t>
            </a:r>
            <a:r>
              <a:rPr lang="en-US" altLang="ko-KR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/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숫자 입력이 용이 하도록 </a:t>
            </a:r>
            <a:r>
              <a:rPr lang="en-US" altLang="ko-KR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QWERTY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키보드 등 일반적 키보드 형태를 제공해야 함</a:t>
            </a:r>
            <a:r>
              <a:rPr lang="en-US" altLang="ko-KR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지도나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사진 등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확대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/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축소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,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이동 및 선택 작업에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어려움이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없도록 일반적인 방식의 입력 및 제스처 방법을 활용해야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함</a:t>
            </a:r>
            <a:r>
              <a:rPr lang="en-US" altLang="ko-KR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 </a:t>
            </a: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별도의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추가장치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없이 전화</a:t>
            </a:r>
            <a:r>
              <a:rPr lang="en-US" altLang="ko-KR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,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화상통화 등 원하는 작업이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가능해야 함</a:t>
            </a:r>
            <a:r>
              <a:rPr lang="en-US" altLang="ko-KR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 </a:t>
            </a:r>
          </a:p>
          <a:p>
            <a:pPr marL="182563" indent="-182563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터치패드와 터치스크린 동시 사용시 기능충돌 방지가 필요함</a:t>
            </a:r>
            <a:endParaRPr lang="en-US" altLang="ko-KR" sz="1000" b="1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오작동을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방지하기 위해 터치패드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활성화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/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비활성화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전환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기능이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필요함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추가 버튼 입력을 통한 전환 보다 사용시 활성화되는 자연스러운 전환이 권장됨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  <a:endParaRPr lang="en-US" altLang="ko-KR" sz="100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182563" indent="-182563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  <a:cs typeface="Malgun Gothic"/>
              </a:rPr>
              <a:t>조종장치는 </a:t>
            </a:r>
            <a:r>
              <a:rPr lang="ko-KR" altLang="en-US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  <a:cs typeface="Malgun Gothic"/>
              </a:rPr>
              <a:t>쉽게 식별할 수 </a:t>
            </a:r>
            <a:r>
              <a:rPr lang="ko-KR" altLang="en-US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  <a:cs typeface="Malgun Gothic"/>
              </a:rPr>
              <a:t>있어야 </a:t>
            </a:r>
            <a:r>
              <a:rPr lang="ko-KR" altLang="en-US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  <a:cs typeface="Malgun Gothic"/>
              </a:rPr>
              <a:t>하며</a:t>
            </a:r>
            <a:r>
              <a:rPr lang="en-US" altLang="ko-KR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lang="ko-KR" altLang="en-US" sz="1000" b="1" spc="-9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  <a:cs typeface="Malgun Gothic"/>
              </a:rPr>
              <a:t>모든 조종장치는 부분별로 위치의 표준화를 통하여 식별할 수 있어야 함</a:t>
            </a:r>
            <a:r>
              <a:rPr lang="en-US" altLang="ko-KR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82563" indent="-182563" defTabSz="891917">
              <a:spcBef>
                <a:spcPts val="231"/>
              </a:spcBef>
              <a:buClr>
                <a:srgbClr val="000000"/>
              </a:buClr>
              <a:buFont typeface="+mj-lt"/>
              <a:buAutoNum type="arabicPeriod"/>
              <a:defRPr/>
            </a:pPr>
            <a:r>
              <a:rPr lang="ko-KR" altLang="en-US" sz="100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인체공학적으로 사람의 신체에 무리가 가지 않는 위치 및 설계가 필요함</a:t>
            </a:r>
            <a:endParaRPr lang="en-US" altLang="ko-KR" sz="1000" b="1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조장장치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</a:t>
            </a:r>
            <a:r>
              <a:rPr lang="ko-KR" altLang="en-US" sz="100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운용자의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특정 신체부분에 과부하가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걸리지 않도록 고루 분산시켜야 함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입력장치를 손이 닿는 부분에 위치하도록 하며 터치패드의 경우 손목에 부하를 줄이기 위한 </a:t>
            </a:r>
            <a:r>
              <a:rPr lang="ko-KR" altLang="en-US" sz="100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손목판을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동참하도록 함</a:t>
            </a:r>
            <a:endParaRPr lang="en-US" altLang="ko-KR" sz="100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터치패드의 기울임 각도를 </a:t>
            </a:r>
            <a:r>
              <a:rPr lang="ko-KR" altLang="en-US" sz="100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조절할 수 </a:t>
            </a:r>
            <a:r>
              <a:rPr lang="ko-KR" altLang="en-US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있도록 함</a:t>
            </a:r>
            <a:r>
              <a:rPr lang="en-US" altLang="ko-KR" sz="100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.</a:t>
            </a:r>
            <a:endParaRPr lang="en-US" altLang="ko-KR" sz="100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lang="en-US" altLang="ko-KR" sz="100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7C80"/>
              </a:solidFill>
              <a:latin typeface="+mn-ea"/>
              <a:ea typeface="+mn-ea"/>
              <a:cs typeface="Malgun Gothic"/>
            </a:endParaRPr>
          </a:p>
          <a:p>
            <a: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lang="en-US" altLang="ko-KR" sz="100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237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25647"/>
            <a:ext cx="10000963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3-3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터치패드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터치스크린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터치패드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디자인 치수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테두리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촉각적으로 터치패드 부위를 구분하기 어려운 경우 테두리부위를 시각적으로 표기한다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360363" lvl="1" indent="-185738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테두리의 두께는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1mm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를 넘지 않도록 함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크기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터치패드의 원활한 사용을 위해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가로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x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세로 </a:t>
            </a:r>
            <a:r>
              <a:rPr kumimoji="0" lang="ko-KR" altLang="en-US" sz="105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설계치를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제공한다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좌우 버튼 영역을 표기할 경우 표기선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(Zone marker)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의 대형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소형 터치패드의 높이를 제공한다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24381" y="3987147"/>
            <a:ext cx="3168352" cy="4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최적 크기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: 65mm x 105mm</a:t>
            </a: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최소 크기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: 32mm x 64mm</a:t>
            </a:r>
            <a:endParaRPr kumimoji="0" lang="en-US" altLang="ko-KR" sz="1050" b="1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362924" y="4018844"/>
            <a:ext cx="316835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표기선 높이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대형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): </a:t>
            </a: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높이의 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25%</a:t>
            </a:r>
            <a:b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</a:b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표기선 높이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소형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): 10mm</a:t>
            </a:r>
            <a:endParaRPr kumimoji="0" lang="en-US" altLang="ko-KR" sz="1050" b="1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208" y="4434342"/>
            <a:ext cx="3424994" cy="2105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028" y="4453798"/>
            <a:ext cx="3460251" cy="210536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58" y="4434342"/>
            <a:ext cx="3319223" cy="185856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80593" y="4086940"/>
            <a:ext cx="31683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테두리의 두께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: 1mm </a:t>
            </a: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미만</a:t>
            </a:r>
            <a:endParaRPr kumimoji="0" lang="en-US" altLang="ko-KR" sz="1050" b="1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78990558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25647"/>
            <a:ext cx="10000963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3-3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터치패드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터치스크린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터치패드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공학적 </a:t>
            </a:r>
            <a:r>
              <a:rPr kumimoji="0" lang="ko-KR" altLang="en-US" sz="1400" b="1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설계요소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활성 필요 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(Activation force):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클릭 기능을 위한 클릭패드 또는 감압패드로써 활용될 경우 최소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150g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이상의 힘을 받아야 클릭 기능이 활성화 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462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클릭패드로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 활용 될 경우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하단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60%,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중앙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20%,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상단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20%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에 따라 기능 활성에 필요한 최소 힘이 다를 수 있음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  <a:p>
            <a:pPr marL="17462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감압패드로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 활용 될 경우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모든 영역에서 최소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150g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이상의 힘을 감지해 기능을 활성화 함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  <a:p>
            <a:pPr marL="174625" lvl="1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좌우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버튼 영역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05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최하단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10mm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또는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 25%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 영역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)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의 경우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더 중요함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  <a:p>
            <a:pPr marL="174625" indent="-174625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표면 변형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사용자가 터치패드의 어느 부분에 힘을 가하더라도 터치패드의 표면은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0.05mm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이상 변형되지 않도록 설계하여 부자연스러운 느낌을 방지하고 내구성이 우수한 느낌을 제공하도록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4625" lvl="2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하단 부분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클릭시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 기울어지는 최대 깊이는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0.3mm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를 넘지 않도록 함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  <a:p>
            <a:pPr marL="174625" lvl="2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클릭 시 외부 유입물질이나 손가락이 사이에 끼는 것을 방지하며 터치패드가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손목판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 사이에 걸리는 것 또한 방지하도록 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7991" y="3784064"/>
            <a:ext cx="31683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터치패드 </a:t>
            </a:r>
            <a:r>
              <a:rPr kumimoji="0" lang="ko-KR" altLang="en-US" sz="105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영역별 </a:t>
            </a: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클릭기능 활성에 필요한 힘</a:t>
            </a:r>
            <a:endParaRPr kumimoji="0" lang="en-US" altLang="ko-KR" sz="1050" b="1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50556" y="3784064"/>
            <a:ext cx="61926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터치패드의 표면 변형은 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0.05mm</a:t>
            </a: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이하로 설계하며 클릭패드는 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0.3mm</a:t>
            </a: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이상 내려가지 않도록 함</a:t>
            </a:r>
            <a:endParaRPr kumimoji="0" lang="en-US" altLang="ko-KR" sz="1050" b="1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6146" name="Picture 2" descr="Click-pad Activation For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34" y="4152467"/>
            <a:ext cx="2657360" cy="144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315506" y="4428703"/>
            <a:ext cx="2638452" cy="1996878"/>
            <a:chOff x="4554613" y="4152467"/>
            <a:chExt cx="2638452" cy="1996878"/>
          </a:xfrm>
        </p:grpSpPr>
        <p:pic>
          <p:nvPicPr>
            <p:cNvPr id="6148" name="Picture 4" descr="Surface Deflecti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613" y="4152467"/>
              <a:ext cx="2638452" cy="930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Surface Corner Deflecti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613" y="5168423"/>
              <a:ext cx="2376263" cy="980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2" name="Picture 8" descr="Pressure-pad Activation Forc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26" y="5597930"/>
            <a:ext cx="2231588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lick Dept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729" y="4918634"/>
            <a:ext cx="3096344" cy="11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69709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1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3-3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터치패드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터치스크린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–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위치 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및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정렬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마이크로소프트 윈도우 터치패드 디자인 가이드라인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–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위치 및 정렬한다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영어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키보드 기준으로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F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자판과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J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자판의 중앙에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터치패드의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중심이 위치하도록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양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손목판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 가운데 위치하도록 하며 표면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위상차는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0~0.2mm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를 권장하며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1.5mm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수준까지 허용하도록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손목판과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 터치패드간 간격은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0.3mm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를 넘지 않도록 하여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엣지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 제스처 등을 원활하게 사용할 수 있도록 한다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059170" y="3060551"/>
            <a:ext cx="6367184" cy="3827423"/>
            <a:chOff x="419676" y="3132559"/>
            <a:chExt cx="6367184" cy="3827423"/>
          </a:xfrm>
        </p:grpSpPr>
        <p:pic>
          <p:nvPicPr>
            <p:cNvPr id="1030" name="Picture 6" descr="Optimal Horizontal Placemen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75"/>
            <a:stretch/>
          </p:blipFill>
          <p:spPr bwMode="auto">
            <a:xfrm>
              <a:off x="2322364" y="3132559"/>
              <a:ext cx="2664296" cy="3363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4881588" y="4638910"/>
              <a:ext cx="1873176" cy="1494777"/>
            </a:xfrm>
            <a:prstGeom prst="rect">
              <a:avLst/>
            </a:prstGeom>
            <a:solidFill>
              <a:srgbClr val="F6F6F6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Palm Deck</a:t>
              </a:r>
              <a:endPara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19676" y="4638910"/>
              <a:ext cx="1830680" cy="1494777"/>
            </a:xfrm>
            <a:prstGeom prst="rect">
              <a:avLst/>
            </a:prstGeom>
            <a:solidFill>
              <a:srgbClr val="F6F6F6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Palm Deck</a:t>
              </a:r>
              <a:endPara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t="8090" r="648" b="23989"/>
            <a:stretch/>
          </p:blipFill>
          <p:spPr>
            <a:xfrm>
              <a:off x="419676" y="6128396"/>
              <a:ext cx="6367184" cy="604563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296076" y="4592175"/>
              <a:ext cx="2556000" cy="1584000"/>
            </a:xfrm>
            <a:prstGeom prst="rect">
              <a:avLst/>
            </a:prstGeom>
            <a:noFill/>
            <a:ln w="57150">
              <a:solidFill>
                <a:srgbClr val="CC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Touch        Pad</a:t>
              </a:r>
              <a:endPara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723768" y="6747272"/>
              <a:ext cx="1700616" cy="2127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Depth Offset (0~0.2mm) </a:t>
              </a:r>
              <a:endPara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250356" y="4150095"/>
              <a:ext cx="0" cy="2283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2322364" y="4150095"/>
              <a:ext cx="0" cy="2283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2106340" y="4210673"/>
              <a:ext cx="1440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flipH="1">
              <a:off x="2322364" y="4210673"/>
              <a:ext cx="1440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327932" y="4108976"/>
              <a:ext cx="720080" cy="21221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&lt; 0.3mm</a:t>
              </a:r>
              <a:endParaRPr lang="ko-KR" altLang="en-US" sz="14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3745834" y="2657479"/>
            <a:ext cx="31683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[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터치패드의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위치 및 정렬 가이드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ea typeface="나눔고딕" panose="020D0604000000000000" pitchFamily="50" charset="-127"/>
                <a:cs typeface="Malgun Gothic"/>
              </a:rPr>
              <a:t>]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306329"/>
      </p:ext>
    </p:extLst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3-3.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터치패드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터치스크린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– </a:t>
            </a:r>
            <a:r>
              <a:rPr kumimoji="0" lang="ko-KR" altLang="en-US" sz="1400" b="1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멀티핑거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제스처</a:t>
            </a:r>
            <a:endParaRPr kumimoji="0" lang="ko-KR" altLang="en-US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defRPr>
            </a:lvl1pPr>
            <a:lvl2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 sz="1050" spc="-9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lt"/>
                <a:cs typeface="Malgun Gothic"/>
              </a:defRPr>
            </a:lvl2pPr>
          </a:lstStyle>
          <a:p>
            <a:r>
              <a:rPr lang="ko-KR" altLang="en-US" dirty="0" smtClean="0">
                <a:latin typeface="+mn-ea"/>
                <a:ea typeface="+mn-ea"/>
              </a:rPr>
              <a:t>운영체제에서 </a:t>
            </a:r>
            <a:r>
              <a:rPr lang="ko-KR" altLang="en-US" dirty="0">
                <a:latin typeface="+mn-ea"/>
                <a:ea typeface="+mn-ea"/>
              </a:rPr>
              <a:t>지원하는 제스처를 활용하여 별도의 추가 작업 없이 직관적으로 수행할 수 있도록 </a:t>
            </a:r>
            <a:r>
              <a:rPr lang="ko-KR" altLang="en-US" dirty="0" smtClean="0">
                <a:latin typeface="+mn-ea"/>
                <a:ea typeface="+mn-ea"/>
              </a:rPr>
              <a:t>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주요 터치 </a:t>
            </a:r>
            <a:r>
              <a:rPr lang="ko-KR" altLang="en-US" dirty="0" err="1">
                <a:latin typeface="+mn-ea"/>
                <a:ea typeface="+mn-ea"/>
              </a:rPr>
              <a:t>제스쳐를</a:t>
            </a:r>
            <a:r>
              <a:rPr lang="ko-KR" altLang="en-US" dirty="0">
                <a:latin typeface="+mn-ea"/>
                <a:ea typeface="+mn-ea"/>
              </a:rPr>
              <a:t> 잘 보이는 곳에 </a:t>
            </a:r>
            <a:r>
              <a:rPr lang="ko-KR" altLang="en-US" dirty="0" smtClean="0">
                <a:latin typeface="+mn-ea"/>
                <a:ea typeface="+mn-ea"/>
              </a:rPr>
              <a:t>표기한다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  <a:p>
            <a:pPr marL="174625" lvl="1" indent="0">
              <a:buNone/>
            </a:pPr>
            <a:r>
              <a:rPr lang="ko-KR" altLang="en-US" dirty="0" smtClean="0">
                <a:latin typeface="+mn-ea"/>
                <a:ea typeface="+mn-ea"/>
              </a:rPr>
              <a:t>가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터치패드로 </a:t>
            </a:r>
            <a:r>
              <a:rPr lang="ko-KR" altLang="en-US" dirty="0">
                <a:latin typeface="+mn-ea"/>
                <a:ea typeface="+mn-ea"/>
              </a:rPr>
              <a:t>입력 가능한 터치 </a:t>
            </a:r>
            <a:r>
              <a:rPr lang="ko-KR" altLang="en-US" dirty="0" err="1">
                <a:latin typeface="+mn-ea"/>
                <a:ea typeface="+mn-ea"/>
              </a:rPr>
              <a:t>제스쳐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드래그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두 손가락 드래그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두 손가락 벌였다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좁히기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시계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 err="1">
                <a:latin typeface="+mn-ea"/>
                <a:ea typeface="+mn-ea"/>
              </a:rPr>
              <a:t>반시계방향</a:t>
            </a:r>
            <a:r>
              <a:rPr lang="ko-KR" altLang="en-US" dirty="0">
                <a:latin typeface="+mn-ea"/>
                <a:ea typeface="+mn-ea"/>
              </a:rPr>
              <a:t> 원 그리기 등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을 이미지로 표시하고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해당 </a:t>
            </a:r>
            <a:r>
              <a:rPr lang="ko-KR" altLang="en-US" dirty="0" err="1">
                <a:latin typeface="+mn-ea"/>
                <a:ea typeface="+mn-ea"/>
              </a:rPr>
              <a:t>터치제스쳐가</a:t>
            </a:r>
            <a:r>
              <a:rPr lang="ko-KR" altLang="en-US" dirty="0">
                <a:latin typeface="+mn-ea"/>
                <a:ea typeface="+mn-ea"/>
              </a:rPr>
              <a:t> 입력되었을 때 수행되는 동작을 잘 보이는 곳에 표기해야 </a:t>
            </a:r>
            <a:r>
              <a:rPr lang="ko-KR" altLang="en-US" dirty="0" smtClean="0">
                <a:latin typeface="+mn-ea"/>
                <a:ea typeface="+mn-ea"/>
              </a:rPr>
              <a:t>함</a:t>
            </a:r>
            <a:endParaRPr lang="en-US" altLang="ko-KR" dirty="0">
              <a:latin typeface="+mn-ea"/>
              <a:ea typeface="+mn-ea"/>
            </a:endParaRPr>
          </a:p>
          <a:p>
            <a:pPr marL="174625" lvl="1" indent="0">
              <a:buNone/>
            </a:pPr>
            <a:r>
              <a:rPr lang="ko-KR" altLang="en-US" dirty="0" smtClean="0">
                <a:latin typeface="+mn-ea"/>
                <a:ea typeface="+mn-ea"/>
              </a:rPr>
              <a:t>나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화면 </a:t>
            </a:r>
            <a:r>
              <a:rPr lang="ko-KR" altLang="en-US" dirty="0">
                <a:latin typeface="+mn-ea"/>
                <a:ea typeface="+mn-ea"/>
              </a:rPr>
              <a:t>상 시야 확보에 방해될 경우 숨겨놓을 수 있는 것이 </a:t>
            </a:r>
            <a:r>
              <a:rPr lang="ko-KR" altLang="en-US" dirty="0" smtClean="0">
                <a:latin typeface="+mn-ea"/>
                <a:ea typeface="+mn-ea"/>
              </a:rPr>
              <a:t>좋음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터치스크린의 경우도 동일한 제스처 기능을 적용 해 통합 된 인터페이스를 구축하도록 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  <p:pic>
        <p:nvPicPr>
          <p:cNvPr id="1026" name="Picture 2" descr="The gestures that you can perform on precision touchpad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60" y="4132626"/>
            <a:ext cx="4385591" cy="196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89461" y="3392195"/>
            <a:ext cx="43855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[</a:t>
            </a: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윈도우 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10 </a:t>
            </a: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터치패드 인터페이스 기본 터치 </a:t>
            </a:r>
            <a:r>
              <a:rPr lang="ko-KR" altLang="en-US" sz="1050" b="1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제스쳐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]</a:t>
            </a:r>
          </a:p>
          <a:p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손가락 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1~4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개 활용</a:t>
            </a: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일반적인 클릭</a:t>
            </a:r>
            <a:r>
              <a:rPr lang="en-US" altLang="ko-KR" sz="1050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/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탭 기능 위주</a:t>
            </a:r>
            <a:endParaRPr lang="en-US" altLang="ko-KR" sz="105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ko-KR" altLang="en-US" sz="10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430" r="2788"/>
          <a:stretch/>
        </p:blipFill>
        <p:spPr>
          <a:xfrm>
            <a:off x="6154600" y="3996655"/>
            <a:ext cx="2808312" cy="293243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026082" y="3392195"/>
            <a:ext cx="438558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[</a:t>
            </a: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안드로이드 인터페이스 기본 터치 </a:t>
            </a:r>
            <a:r>
              <a:rPr lang="ko-KR" altLang="en-US" sz="1050" b="1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제스쳐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]</a:t>
            </a:r>
          </a:p>
          <a:p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손가락 </a:t>
            </a:r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1~2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개 활용</a:t>
            </a:r>
            <a:endParaRPr lang="en-US" altLang="ko-KR" sz="1050" spc="-9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050" dirty="0" smtClean="0">
                <a:latin typeface="나눔고딕" panose="020B0600000101010101" charset="-127"/>
                <a:ea typeface="나눔고딕" panose="020B0600000101010101" charset="-127"/>
              </a:rPr>
              <a:t>탭</a:t>
            </a:r>
            <a:r>
              <a:rPr lang="en-US" altLang="ko-KR" sz="1050" dirty="0" smtClean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050" dirty="0" smtClean="0">
                <a:latin typeface="나눔고딕" panose="020B0600000101010101" charset="-127"/>
                <a:ea typeface="나눔고딕" panose="020B0600000101010101" charset="-127"/>
              </a:rPr>
              <a:t>클릭</a:t>
            </a:r>
            <a:r>
              <a:rPr lang="en-US" altLang="ko-KR" sz="1050" dirty="0" smtClean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050" dirty="0" smtClean="0">
                <a:latin typeface="나눔고딕" panose="020B0600000101010101" charset="-127"/>
                <a:ea typeface="나눔고딕" panose="020B0600000101010101" charset="-127"/>
              </a:rPr>
              <a:t>길게 누름</a:t>
            </a:r>
            <a:r>
              <a:rPr lang="en-US" altLang="ko-KR" sz="1050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050" dirty="0" smtClean="0">
                <a:latin typeface="나눔고딕" panose="020B0600000101010101" charset="-127"/>
                <a:ea typeface="나눔고딕" panose="020B0600000101010101" charset="-127"/>
              </a:rPr>
              <a:t>등 활용</a:t>
            </a:r>
            <a:endParaRPr lang="ko-KR" altLang="en-US" sz="10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191873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3-3.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터치패드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/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터치스크린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-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타겟 크기</a:t>
            </a:r>
            <a:endParaRPr kumimoji="0" lang="ko-KR" altLang="en-US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219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defRPr>
            </a:lvl1pPr>
            <a:lvl2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 sz="1050" spc="-9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lt"/>
                <a:cs typeface="Malgun Gothic"/>
              </a:defRPr>
            </a:lvl2pPr>
          </a:lstStyle>
          <a:p>
            <a:r>
              <a:rPr lang="ko-KR" altLang="en-US" dirty="0" smtClean="0">
                <a:latin typeface="+mn-ea"/>
                <a:ea typeface="+mn-ea"/>
              </a:rPr>
              <a:t>터치스크린의 경우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실질적인 컨트롤 버튼 등은 모두 화면 내 그래픽 요소로 위치한다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손끝으로 조작하기 때문에 정확도의 문제와 손으로 화면을 가리는 게 되는 등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화면 내 요소의 크기가 중요하다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r>
              <a:rPr lang="ko-KR" altLang="en-US" dirty="0" smtClean="0">
                <a:latin typeface="+mn-ea"/>
                <a:ea typeface="+mn-ea"/>
              </a:rPr>
              <a:t>기존 모바일 플랫폼</a:t>
            </a: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en-US" altLang="ko-KR" dirty="0" err="1" smtClean="0">
                <a:latin typeface="+mn-ea"/>
                <a:ea typeface="+mn-ea"/>
              </a:rPr>
              <a:t>Ios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err="1" smtClean="0">
                <a:latin typeface="+mn-ea"/>
                <a:ea typeface="+mn-ea"/>
              </a:rPr>
              <a:t>안드로이드</a:t>
            </a:r>
            <a:r>
              <a:rPr lang="ko-KR" altLang="en-US" dirty="0" smtClean="0">
                <a:latin typeface="+mn-ea"/>
                <a:ea typeface="+mn-ea"/>
              </a:rPr>
              <a:t> 등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ko-KR" altLang="en-US" dirty="0" smtClean="0">
                <a:latin typeface="+mn-ea"/>
                <a:ea typeface="+mn-ea"/>
              </a:rPr>
              <a:t>에서 제공하는 최소 권장 타겟 크기는 픽셀을 기준으로 해 해상도에 따라 크기가 상이해 지는 문제가 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marL="174625" lvl="1" indent="0">
              <a:buNone/>
            </a:pPr>
            <a:r>
              <a:rPr lang="ko-KR" altLang="en-US" dirty="0" smtClean="0">
                <a:latin typeface="+mn-ea"/>
                <a:ea typeface="+mn-ea"/>
              </a:rPr>
              <a:t>가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애플</a:t>
            </a:r>
            <a:r>
              <a:rPr lang="en-US" altLang="ko-KR" dirty="0" smtClean="0">
                <a:latin typeface="+mn-ea"/>
                <a:ea typeface="+mn-ea"/>
              </a:rPr>
              <a:t>(iOS)(44 x 44 </a:t>
            </a:r>
            <a:r>
              <a:rPr lang="ko-KR" altLang="en-US" dirty="0" smtClean="0">
                <a:latin typeface="+mn-ea"/>
                <a:ea typeface="+mn-ea"/>
              </a:rPr>
              <a:t>픽셀</a:t>
            </a:r>
            <a:r>
              <a:rPr lang="en-US" altLang="ko-KR" dirty="0" smtClean="0">
                <a:latin typeface="+mn-ea"/>
                <a:ea typeface="+mn-ea"/>
              </a:rPr>
              <a:t>), </a:t>
            </a:r>
            <a:r>
              <a:rPr lang="ko-KR" altLang="en-US" dirty="0" err="1" smtClean="0">
                <a:latin typeface="+mn-ea"/>
                <a:ea typeface="+mn-ea"/>
              </a:rPr>
              <a:t>안드로이드</a:t>
            </a:r>
            <a:r>
              <a:rPr lang="en-US" altLang="ko-KR" dirty="0" smtClean="0">
                <a:latin typeface="+mn-ea"/>
                <a:ea typeface="+mn-ea"/>
              </a:rPr>
              <a:t>(48 x 48 </a:t>
            </a:r>
            <a:r>
              <a:rPr lang="ko-KR" altLang="en-US" dirty="0" smtClean="0">
                <a:latin typeface="+mn-ea"/>
                <a:ea typeface="+mn-ea"/>
              </a:rPr>
              <a:t>픽셀</a:t>
            </a:r>
            <a:r>
              <a:rPr lang="en-US" altLang="ko-KR" dirty="0" smtClean="0">
                <a:latin typeface="+mn-ea"/>
                <a:ea typeface="+mn-ea"/>
              </a:rPr>
              <a:t>), </a:t>
            </a:r>
            <a:r>
              <a:rPr lang="ko-KR" altLang="en-US" dirty="0" smtClean="0">
                <a:latin typeface="+mn-ea"/>
                <a:ea typeface="+mn-ea"/>
              </a:rPr>
              <a:t>윈도우 </a:t>
            </a:r>
            <a:r>
              <a:rPr lang="ko-KR" altLang="en-US" dirty="0" err="1" smtClean="0">
                <a:latin typeface="+mn-ea"/>
                <a:ea typeface="+mn-ea"/>
              </a:rPr>
              <a:t>모바일</a:t>
            </a:r>
            <a:r>
              <a:rPr lang="en-US" altLang="ko-KR" dirty="0" smtClean="0">
                <a:latin typeface="+mn-ea"/>
                <a:ea typeface="+mn-ea"/>
              </a:rPr>
              <a:t>(34 x 34 </a:t>
            </a:r>
            <a:r>
              <a:rPr lang="ko-KR" altLang="en-US" dirty="0" smtClean="0">
                <a:latin typeface="+mn-ea"/>
                <a:ea typeface="+mn-ea"/>
              </a:rPr>
              <a:t>픽셀</a:t>
            </a:r>
            <a:r>
              <a:rPr lang="en-US" altLang="ko-KR" dirty="0" smtClean="0">
                <a:latin typeface="+mn-ea"/>
                <a:ea typeface="+mn-ea"/>
              </a:rPr>
              <a:t>), </a:t>
            </a:r>
            <a:r>
              <a:rPr lang="ko-KR" altLang="en-US" dirty="0" err="1" smtClean="0">
                <a:latin typeface="+mn-ea"/>
                <a:ea typeface="+mn-ea"/>
              </a:rPr>
              <a:t>노키아</a:t>
            </a:r>
            <a:r>
              <a:rPr lang="en-US" altLang="ko-KR" dirty="0" smtClean="0">
                <a:latin typeface="+mn-ea"/>
                <a:ea typeface="+mn-ea"/>
              </a:rPr>
              <a:t>(28 x 28 </a:t>
            </a:r>
            <a:r>
              <a:rPr lang="ko-KR" altLang="en-US" dirty="0" smtClean="0">
                <a:latin typeface="+mn-ea"/>
                <a:ea typeface="+mn-ea"/>
              </a:rPr>
              <a:t>픽셀 또는 </a:t>
            </a:r>
            <a:r>
              <a:rPr lang="en-US" altLang="ko-KR" dirty="0" smtClean="0">
                <a:latin typeface="+mn-ea"/>
                <a:ea typeface="+mn-ea"/>
              </a:rPr>
              <a:t>1 x 1 cm)</a:t>
            </a:r>
          </a:p>
          <a:p>
            <a:pPr marL="174625" lvl="1" indent="0">
              <a:buNone/>
            </a:pPr>
            <a:r>
              <a:rPr lang="ko-KR" altLang="en-US" dirty="0" smtClean="0">
                <a:latin typeface="+mn-ea"/>
                <a:ea typeface="+mn-ea"/>
              </a:rPr>
              <a:t>나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픽셀 기준이 아닌 실제 화면에서 보여지는 크기를 기준으로 해야 함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  <a:ea typeface="+mn-ea"/>
              </a:rPr>
              <a:t>터치스크린 기기를 사용 할 때 주로 검지와 엄지를 사용한다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marL="174625" lvl="1" indent="0">
              <a:buNone/>
            </a:pPr>
            <a:r>
              <a:rPr lang="ko-KR" altLang="en-US" dirty="0" smtClean="0">
                <a:latin typeface="+mn-ea"/>
                <a:ea typeface="+mn-ea"/>
              </a:rPr>
              <a:t>가</a:t>
            </a:r>
            <a:r>
              <a:rPr lang="en-US" altLang="ko-KR" dirty="0" smtClean="0">
                <a:latin typeface="+mn-ea"/>
                <a:ea typeface="+mn-ea"/>
              </a:rPr>
              <a:t>. MIT </a:t>
            </a:r>
            <a:r>
              <a:rPr lang="en-US" altLang="ko-KR" dirty="0">
                <a:latin typeface="+mn-ea"/>
                <a:ea typeface="+mn-ea"/>
              </a:rPr>
              <a:t>Touch lab</a:t>
            </a:r>
            <a:r>
              <a:rPr lang="ko-KR" altLang="en-US" dirty="0">
                <a:latin typeface="+mn-ea"/>
                <a:ea typeface="+mn-ea"/>
              </a:rPr>
              <a:t>에 의하면 사람의 검지 너비는 평균 </a:t>
            </a:r>
            <a:r>
              <a:rPr lang="en-US" altLang="ko-KR" dirty="0">
                <a:latin typeface="+mn-ea"/>
                <a:ea typeface="+mn-ea"/>
              </a:rPr>
              <a:t>16~20mm</a:t>
            </a:r>
            <a:r>
              <a:rPr lang="ko-KR" altLang="en-US" dirty="0">
                <a:latin typeface="+mn-ea"/>
                <a:ea typeface="+mn-ea"/>
              </a:rPr>
              <a:t>이며 이는 </a:t>
            </a:r>
            <a:r>
              <a:rPr lang="en-US" altLang="ko-KR" dirty="0">
                <a:latin typeface="+mn-ea"/>
                <a:ea typeface="+mn-ea"/>
              </a:rPr>
              <a:t>45~57 </a:t>
            </a:r>
            <a:r>
              <a:rPr lang="ko-KR" altLang="en-US" dirty="0" err="1">
                <a:latin typeface="+mn-ea"/>
                <a:ea typeface="+mn-ea"/>
              </a:rPr>
              <a:t>픽셀정도로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변환 가능함</a:t>
            </a:r>
            <a:endParaRPr lang="en-US" altLang="ko-KR" dirty="0" smtClean="0">
              <a:latin typeface="+mn-ea"/>
              <a:ea typeface="+mn-ea"/>
            </a:endParaRPr>
          </a:p>
          <a:p>
            <a:pPr marL="174625" lvl="1" indent="0">
              <a:buNone/>
            </a:pPr>
            <a:r>
              <a:rPr lang="ko-KR" altLang="en-US" dirty="0" smtClean="0">
                <a:latin typeface="+mn-ea"/>
                <a:ea typeface="+mn-ea"/>
              </a:rPr>
              <a:t>나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성인 엄지의 경우 </a:t>
            </a:r>
            <a:r>
              <a:rPr lang="en-US" altLang="ko-KR" dirty="0" smtClean="0">
                <a:latin typeface="+mn-ea"/>
                <a:ea typeface="+mn-ea"/>
              </a:rPr>
              <a:t>25mm</a:t>
            </a:r>
            <a:r>
              <a:rPr lang="ko-KR" altLang="en-US" dirty="0" smtClean="0">
                <a:latin typeface="+mn-ea"/>
                <a:ea typeface="+mn-ea"/>
              </a:rPr>
              <a:t>의 너비이므로 약 </a:t>
            </a:r>
            <a:r>
              <a:rPr lang="en-US" altLang="ko-KR" dirty="0" smtClean="0">
                <a:latin typeface="+mn-ea"/>
                <a:ea typeface="+mn-ea"/>
              </a:rPr>
              <a:t>72 </a:t>
            </a:r>
            <a:r>
              <a:rPr lang="ko-KR" altLang="en-US" dirty="0" smtClean="0">
                <a:latin typeface="+mn-ea"/>
                <a:ea typeface="+mn-ea"/>
              </a:rPr>
              <a:t>픽셀임</a:t>
            </a:r>
            <a:endParaRPr lang="en-US" altLang="ko-KR" dirty="0" smtClean="0">
              <a:latin typeface="+mn-ea"/>
              <a:ea typeface="+mn-ea"/>
            </a:endParaRPr>
          </a:p>
          <a:p>
            <a:pPr marL="174625" lvl="1" indent="0">
              <a:buNone/>
            </a:pPr>
            <a:r>
              <a:rPr lang="ko-KR" altLang="en-US" dirty="0" smtClean="0">
                <a:latin typeface="+mn-ea"/>
                <a:ea typeface="+mn-ea"/>
              </a:rPr>
              <a:t>다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손가락의 특정 부위만이 터치 행위를 하게 되므로 실제 손가락 너비보다는 작은 크기여도 됨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en-US" altLang="ko-KR" dirty="0" smtClean="0">
                <a:latin typeface="+mn-ea"/>
                <a:ea typeface="+mn-ea"/>
              </a:rPr>
              <a:t>ANSI/HFES 100-2007 </a:t>
            </a:r>
            <a:r>
              <a:rPr lang="ko-KR" altLang="en-US" dirty="0" smtClean="0">
                <a:latin typeface="+mn-ea"/>
                <a:ea typeface="+mn-ea"/>
              </a:rPr>
              <a:t>규격으로 버튼 크기는 최소 </a:t>
            </a:r>
            <a:r>
              <a:rPr lang="en-US" altLang="ko-KR" dirty="0" smtClean="0">
                <a:latin typeface="+mn-ea"/>
                <a:ea typeface="+mn-ea"/>
              </a:rPr>
              <a:t>9.5mm </a:t>
            </a:r>
            <a:r>
              <a:rPr lang="ko-KR" altLang="en-US" dirty="0" smtClean="0">
                <a:latin typeface="+mn-ea"/>
                <a:ea typeface="+mn-ea"/>
              </a:rPr>
              <a:t>이상이어야 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여러 가이드라인을 참고한 </a:t>
            </a:r>
            <a:r>
              <a:rPr lang="ko-KR" altLang="en-US" dirty="0" smtClean="0">
                <a:latin typeface="+mn-ea"/>
                <a:ea typeface="+mn-ea"/>
              </a:rPr>
              <a:t>기존 연구에서 최소 </a:t>
            </a:r>
            <a:r>
              <a:rPr lang="en-US" altLang="ko-KR" dirty="0" smtClean="0">
                <a:latin typeface="+mn-ea"/>
                <a:ea typeface="+mn-ea"/>
              </a:rPr>
              <a:t>6mm, </a:t>
            </a:r>
            <a:r>
              <a:rPr lang="ko-KR" altLang="en-US" dirty="0" smtClean="0">
                <a:latin typeface="+mn-ea"/>
                <a:ea typeface="+mn-ea"/>
              </a:rPr>
              <a:t>권장 </a:t>
            </a:r>
            <a:r>
              <a:rPr lang="en-US" altLang="ko-KR" dirty="0" smtClean="0">
                <a:latin typeface="+mn-ea"/>
                <a:ea typeface="+mn-ea"/>
              </a:rPr>
              <a:t>8mm, </a:t>
            </a:r>
            <a:r>
              <a:rPr lang="ko-KR" altLang="en-US" dirty="0" smtClean="0">
                <a:latin typeface="+mn-ea"/>
                <a:ea typeface="+mn-ea"/>
              </a:rPr>
              <a:t>최대 </a:t>
            </a:r>
            <a:r>
              <a:rPr lang="en-US" altLang="ko-KR" dirty="0" smtClean="0">
                <a:latin typeface="+mn-ea"/>
                <a:ea typeface="+mn-ea"/>
              </a:rPr>
              <a:t>15mm</a:t>
            </a:r>
            <a:r>
              <a:rPr lang="ko-KR" altLang="en-US" dirty="0" smtClean="0">
                <a:latin typeface="+mn-ea"/>
                <a:ea typeface="+mn-ea"/>
              </a:rPr>
              <a:t>의 타겟 크기가 제안된다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7074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4729" y="4496304"/>
            <a:ext cx="21041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검지손가락 기준 권장 </a:t>
            </a:r>
            <a:r>
              <a:rPr lang="ko-KR" altLang="en-US" sz="1050" b="1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타겟</a:t>
            </a: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크기</a:t>
            </a:r>
            <a:endParaRPr lang="ko-KR" altLang="en-US" sz="1050" b="1" dirty="0"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06" y="4788743"/>
            <a:ext cx="4774990" cy="1796187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930993" y="4496304"/>
            <a:ext cx="21041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spc="-9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엄</a:t>
            </a: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지손가락 기준 권장 </a:t>
            </a:r>
            <a:r>
              <a:rPr lang="ko-KR" altLang="en-US" sz="1050" b="1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타겟</a:t>
            </a: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 크기</a:t>
            </a:r>
            <a:endParaRPr lang="ko-KR" altLang="en-US" sz="1050" b="1" dirty="0">
              <a:latin typeface="+mn-ea"/>
              <a:ea typeface="+mn-ea"/>
            </a:endParaRPr>
          </a:p>
        </p:txBody>
      </p:sp>
      <p:pic>
        <p:nvPicPr>
          <p:cNvPr id="1034" name="Picture 10" descr="Only part of a user’s thumb gets flattened against the scr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724" y="4788743"/>
            <a:ext cx="45148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6426820" y="4496304"/>
            <a:ext cx="30243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spc="-9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cs typeface="Malgun Gothic"/>
              </a:rPr>
              <a:t>누르는 손가락의 한정된 부위만 터치 동작을 함</a:t>
            </a:r>
            <a:endParaRPr lang="ko-KR" altLang="en-US" sz="105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8939183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3-3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.</a:t>
            </a:r>
            <a:r>
              <a:rPr kumimoji="0" lang="ko-KR" altLang="en-US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터치패드</a:t>
            </a:r>
            <a:r>
              <a:rPr kumimoji="0" lang="en-US" altLang="ko-KR" sz="14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터치스크린 </a:t>
            </a:r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- </a:t>
            </a:r>
            <a:r>
              <a:rPr kumimoji="0" lang="ko-KR" altLang="en-US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타겟 터치</a:t>
            </a:r>
            <a:endParaRPr kumimoji="0" lang="en-US" altLang="ko-KR" sz="14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defRPr>
            </a:lvl1pPr>
            <a:lvl2pPr marL="360363" lvl="1" indent="-185738" defTabSz="891917">
              <a:spcBef>
                <a:spcPts val="231"/>
              </a:spcBef>
              <a:buClr>
                <a:srgbClr val="000000"/>
              </a:buClr>
              <a:buFont typeface="Wingdings" panose="05000000000000000000" pitchFamily="2" charset="2"/>
              <a:buChar char="§"/>
              <a:defRPr sz="1050" spc="-9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j-lt"/>
                <a:cs typeface="Malgun Gothic"/>
              </a:defRPr>
            </a:lvl2pPr>
          </a:lstStyle>
          <a:p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피드백 제공</a:t>
            </a:r>
            <a:endParaRPr lang="en-US" altLang="ko-KR" dirty="0" smtClean="0">
              <a:latin typeface="나눔고딕" panose="020B0600000101010101" charset="-127"/>
              <a:ea typeface="나눔고딕" panose="020B0600000101010101" charset="-127"/>
            </a:endParaRPr>
          </a:p>
          <a:p>
            <a:pPr lvl="1"/>
            <a:r>
              <a:rPr lang="ko-KR" altLang="en-US" dirty="0" err="1" smtClean="0">
                <a:latin typeface="나눔고딕" panose="020B0600000101010101" charset="-127"/>
                <a:ea typeface="나눔고딕" panose="020B0600000101010101" charset="-127"/>
              </a:rPr>
              <a:t>타겟의</a:t>
            </a: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 크기가 너무 작은 경우</a:t>
            </a:r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손가락으로 타겟을 가려 시각적 정보가 사라진다</a:t>
            </a:r>
            <a:r>
              <a:rPr lang="en-US" altLang="ko-KR" dirty="0" smtClean="0"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361950" lvl="2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가</a:t>
            </a:r>
            <a:r>
              <a:rPr lang="en-US" altLang="ko-KR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손가락 지문 부위로 터치 하는 경우 작은 타겟은 가리게 됨</a:t>
            </a:r>
            <a:endParaRPr lang="en-US" altLang="ko-KR" sz="1050" dirty="0" smtClean="0"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61950" lvl="2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나</a:t>
            </a:r>
            <a:r>
              <a:rPr lang="en-US" altLang="ko-KR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손가락 끝으로 터치하도록 함</a:t>
            </a:r>
            <a:endParaRPr lang="en-US" altLang="ko-KR" sz="1050" dirty="0" smtClean="0"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lvl="1"/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타겟 간의 크기가 너무 좁은 경우 다수의 타겟이 동시에 선택될 수 있다</a:t>
            </a:r>
            <a:r>
              <a:rPr lang="en-US" altLang="ko-KR" dirty="0" smtClean="0"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361950" lvl="2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가</a:t>
            </a:r>
            <a:r>
              <a:rPr lang="en-US" altLang="ko-KR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마이크로소프트 기준 타겟 간 간격은 최소 </a:t>
            </a:r>
            <a:r>
              <a:rPr lang="en-US" altLang="ko-KR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2mm</a:t>
            </a: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로 권장함</a:t>
            </a:r>
            <a:endParaRPr lang="ko-KR" altLang="en-US" sz="1050" dirty="0"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lvl="1"/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터치에 대한 피드백은 다음과 같다</a:t>
            </a:r>
            <a:r>
              <a:rPr lang="en-US" altLang="ko-KR" dirty="0" smtClean="0"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  <a:p>
            <a:pPr marL="361950" lvl="2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dirty="0" smtClean="0">
                <a:latin typeface="나눔고딕" panose="020B0600000101010101" charset="-127"/>
                <a:ea typeface="나눔고딕" panose="020B0600000101010101" charset="-127"/>
              </a:rPr>
              <a:t>가</a:t>
            </a:r>
            <a:r>
              <a:rPr lang="en-US" altLang="ko-KR" sz="1050" dirty="0" smtClean="0"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1050" dirty="0" smtClean="0">
                <a:latin typeface="나눔고딕" panose="020B0600000101010101" charset="-127"/>
                <a:ea typeface="나눔고딕" panose="020B0600000101010101" charset="-127"/>
              </a:rPr>
              <a:t>손가락이 타겟이 나타내는 정보를 가리더라도 해당 타겟에 대한 입력이 수행 되었는지를 판단하기 위해 크기를 손가락보다 크게 하거나 추가적 피드백을 제공하도록 함</a:t>
            </a:r>
            <a:endParaRPr lang="en-US" altLang="ko-KR" sz="1050" dirty="0" smtClean="0"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61950" lvl="2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나</a:t>
            </a:r>
            <a:r>
              <a:rPr lang="en-US" altLang="ko-KR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마이크로소프트의 </a:t>
            </a:r>
            <a:r>
              <a:rPr lang="ko-KR" altLang="en-US" sz="1050" dirty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경우 </a:t>
            </a:r>
            <a:r>
              <a:rPr lang="en-US" altLang="ko-KR" sz="1050" dirty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UI </a:t>
            </a:r>
            <a:r>
              <a:rPr lang="ko-KR" altLang="en-US" sz="1050" dirty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컨트롤 부위가 </a:t>
            </a:r>
            <a:r>
              <a:rPr lang="ko-KR" altLang="en-US" sz="1050" dirty="0" err="1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타겟</a:t>
            </a:r>
            <a:r>
              <a:rPr lang="ko-KR" altLang="en-US" sz="1050" dirty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 크기의 </a:t>
            </a:r>
            <a:r>
              <a:rPr lang="en-US" altLang="ko-KR" sz="1050" dirty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60~100%</a:t>
            </a:r>
            <a:r>
              <a:rPr lang="ko-KR" altLang="en-US" sz="1050" dirty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가 되도록 </a:t>
            </a: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권장함</a:t>
            </a:r>
            <a:endParaRPr lang="en-US" altLang="ko-KR" sz="1050" dirty="0" smtClean="0"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361950" lvl="2" indent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다</a:t>
            </a:r>
            <a:r>
              <a:rPr lang="en-US" altLang="ko-KR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구글의 </a:t>
            </a:r>
            <a:r>
              <a:rPr lang="ko-KR" altLang="en-US" sz="1050" dirty="0" err="1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머티리얼</a:t>
            </a:r>
            <a:r>
              <a:rPr lang="ko-KR" altLang="en-US" sz="1050" dirty="0" smtClean="0"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 디자인의 경우 타겟이 선택되면 애니메이션을 통해 해당 타겟이 선택되었다는 피드백을 제공함</a:t>
            </a:r>
            <a:endParaRPr lang="ko-KR" altLang="en-US" sz="1050" dirty="0"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여러 가이드라인을 참고한 기존연구에서 </a:t>
            </a:r>
            <a:r>
              <a:rPr lang="ko-KR" altLang="en-US" dirty="0" err="1" smtClean="0">
                <a:latin typeface="나눔고딕" panose="020B0600000101010101" charset="-127"/>
                <a:ea typeface="나눔고딕" panose="020B0600000101010101" charset="-127"/>
              </a:rPr>
              <a:t>타겟간</a:t>
            </a: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 간격이 최소 </a:t>
            </a:r>
            <a:r>
              <a:rPr lang="en-US" altLang="ko-KR" dirty="0" smtClean="0">
                <a:latin typeface="나눔고딕" panose="020B0600000101010101" charset="-127"/>
                <a:ea typeface="나눔고딕" panose="020B0600000101010101" charset="-127"/>
              </a:rPr>
              <a:t>8mm, 10mm</a:t>
            </a: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로 제안된다</a:t>
            </a:r>
            <a:r>
              <a:rPr lang="en-US" altLang="ko-KR" dirty="0" smtClean="0"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922656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j-lt"/>
                <a:ea typeface="나눔고딕" panose="020D0604000000000000" pitchFamily="50" charset="-127"/>
                <a:cs typeface="Malgun Gothic"/>
              </a:rPr>
              <a:t>컨트롤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j-lt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3</a:t>
            </a:r>
            <a:endParaRPr kumimoji="0" lang="ko-KR" altLang="en-US" sz="1600" b="1" dirty="0">
              <a:solidFill>
                <a:schemeClr val="bg1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2083" y="4089326"/>
            <a:ext cx="43855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[</a:t>
            </a: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손가락이 타겟에 닿는 다양한 경우들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  <a:cs typeface="Malgun Gothic"/>
              </a:rPr>
              <a:t>]</a:t>
            </a:r>
          </a:p>
          <a:p>
            <a:pPr marL="228600" indent="-228600">
              <a:buAutoNum type="arabicParenR"/>
            </a:pPr>
            <a:r>
              <a:rPr lang="ko-KR" altLang="en-US" sz="105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타겟이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 가려진 경우</a:t>
            </a:r>
            <a:endParaRPr lang="en-US" altLang="ko-KR" sz="105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28600" indent="-228600">
              <a:buAutoNum type="arabicParenR"/>
            </a:pPr>
            <a:r>
              <a:rPr lang="ko-KR" altLang="en-US" sz="105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타겟을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 손끝으로 누른 경우</a:t>
            </a:r>
            <a:endParaRPr lang="en-US" altLang="ko-KR" sz="105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marL="228600" indent="-228600">
              <a:buAutoNum type="arabicParenR"/>
            </a:pPr>
            <a:r>
              <a:rPr lang="ko-KR" altLang="en-US" sz="1050" spc="-9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타겟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 사이를 누른 경우</a:t>
            </a:r>
            <a:endParaRPr lang="ko-KR" altLang="en-US" sz="10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57656" y="4089326"/>
            <a:ext cx="438558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[Google </a:t>
            </a:r>
            <a:r>
              <a:rPr lang="ko-KR" altLang="en-US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안드로이드 운영체계 내 시각적 피드백</a:t>
            </a:r>
            <a:r>
              <a:rPr lang="en-US" altLang="ko-KR" sz="1050" b="1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]</a:t>
            </a:r>
          </a:p>
          <a:p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- Item One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이 선택됨</a:t>
            </a:r>
            <a:endParaRPr lang="en-US" altLang="ko-KR" sz="1050" spc="-9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- Item Two</a:t>
            </a:r>
            <a:r>
              <a:rPr lang="ko-KR" altLang="en-US" sz="1050" spc="-9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B0600000101010101" charset="-127"/>
                <a:ea typeface="나눔고딕" panose="020B0600000101010101" charset="-127"/>
              </a:rPr>
              <a:t>는 선택되지 않음</a:t>
            </a:r>
            <a:endParaRPr lang="ko-KR" altLang="en-US" sz="105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030" name="Picture 6" descr="Finger tips and finger pa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t="16686" r="60047" b="47773"/>
          <a:stretch/>
        </p:blipFill>
        <p:spPr bwMode="auto">
          <a:xfrm>
            <a:off x="568685" y="5210974"/>
            <a:ext cx="1496657" cy="13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inger tips and finger pad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3" t="16686" r="12305" b="42274"/>
          <a:stretch/>
        </p:blipFill>
        <p:spPr bwMode="auto">
          <a:xfrm>
            <a:off x="2065144" y="5197323"/>
            <a:ext cx="1512168" cy="13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nger and thumb target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3" t="14006" r="59581" b="43925"/>
          <a:stretch/>
        </p:blipFill>
        <p:spPr bwMode="auto">
          <a:xfrm>
            <a:off x="3587989" y="5197322"/>
            <a:ext cx="1350877" cy="13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terial design click effect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7" r="20621" b="41393"/>
          <a:stretch/>
        </p:blipFill>
        <p:spPr bwMode="auto">
          <a:xfrm>
            <a:off x="5634732" y="5684026"/>
            <a:ext cx="4345409" cy="82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00981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116" y="1116335"/>
            <a:ext cx="10297144" cy="5455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Ahlstrom</a:t>
            </a:r>
            <a:r>
              <a:rPr lang="en-US" altLang="ko-KR" sz="1100" dirty="0"/>
              <a:t>, V., K. Longo, and T. </a:t>
            </a:r>
            <a:r>
              <a:rPr lang="en-US" altLang="ko-KR" sz="1100" dirty="0" err="1"/>
              <a:t>Trui</a:t>
            </a:r>
            <a:r>
              <a:rPr lang="en-US" altLang="ko-KR" sz="1100" dirty="0"/>
              <a:t>. </a:t>
            </a:r>
            <a:r>
              <a:rPr lang="en-US" altLang="ko-KR" sz="1100" i="1" dirty="0"/>
              <a:t>Human Factors Design Guideline Update (Report Number DOT/FAA/CT-96/01): A Revision to Chapter 5–Automation Guidelines</a:t>
            </a:r>
            <a:r>
              <a:rPr lang="en-US" altLang="ko-KR" sz="1100" dirty="0"/>
              <a:t>. DOT/FAA/CT-02/11). Washington, DC: Federal Aviation Administration, 2002</a:t>
            </a:r>
            <a:r>
              <a:rPr lang="en-US" altLang="ko-KR" sz="11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Galitz</a:t>
            </a:r>
            <a:r>
              <a:rPr lang="en-US" altLang="ko-KR" sz="1100" dirty="0"/>
              <a:t>, Wilbert O. </a:t>
            </a:r>
            <a:r>
              <a:rPr lang="en-US" altLang="ko-KR" sz="1100" i="1" dirty="0"/>
              <a:t>The essential guide to user interface design: an introduction to GUI design principles and techniques</a:t>
            </a:r>
            <a:r>
              <a:rPr lang="en-US" altLang="ko-KR" sz="1100" dirty="0"/>
              <a:t>. John Wiley &amp; Sons, 2007.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UX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matters: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http://www.uxmatters.com/mt/archives/2008/09/emotion-and-voice-user-interfaces.php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Developer.com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http://www.developer.com/voice/article.php/1567051/Top-10-Best-Practices-for-Voice-User-Interface-Design.htm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PXD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http://story.pxd.co.kr/731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Speech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Technology: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http://www.speechtechmag.com/Articles/Editorial/Feature/Ten-Guidelines-for-Designing-a-Successful-Voice-User-Interface--29608.aspx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Jason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Brome: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http://help.voxeo.com/browser?REQ=H&amp;FU=STOPIC&amp;DKEY=BT1365428105640&amp;DFOLDER=CHAPTER+1365434964424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Wikipedia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  <a:hlinkClick r:id="rId7"/>
              </a:rPr>
              <a:t>https://en.wikipedia.org/wiki/Voice_user_interface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hlinkClick r:id="rId8"/>
              </a:rPr>
              <a:t>https</a:t>
            </a:r>
            <a:r>
              <a:rPr lang="en-US" altLang="ko-KR" sz="1100" dirty="0">
                <a:hlinkClick r:id="rId8"/>
              </a:rPr>
              <a:t>://msdn.microsoft.com/en-us/library/windows/hardware/dn467319(v=vs.85).</a:t>
            </a:r>
            <a:r>
              <a:rPr lang="en-US" altLang="ko-KR" sz="1100" dirty="0" smtClean="0">
                <a:hlinkClick r:id="rId8"/>
              </a:rPr>
              <a:t>aspx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hlinkClick r:id="rId9"/>
              </a:rPr>
              <a:t>https://msdn.microsoft.com/en-us/library/windows/hardware/dn467316(v=vs.85).</a:t>
            </a:r>
            <a:r>
              <a:rPr lang="en-US" altLang="ko-KR" sz="1100" dirty="0" smtClean="0">
                <a:hlinkClick r:id="rId9"/>
              </a:rPr>
              <a:t>aspx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https://msdn.microsoft.com/en-us/library/windows/hardware/dn467310(v=vs.85).aspx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hlinkClick r:id="rId10"/>
              </a:rPr>
              <a:t>https</a:t>
            </a:r>
            <a:r>
              <a:rPr lang="en-US" altLang="ko-KR" sz="1100" dirty="0">
                <a:hlinkClick r:id="rId10"/>
              </a:rPr>
              <a:t>://msdn.microsoft.com/en-us/library/windows/hardware/Dn613905(v=vs.85).</a:t>
            </a:r>
            <a:r>
              <a:rPr lang="en-US" altLang="ko-KR" sz="1100" dirty="0" smtClean="0">
                <a:hlinkClick r:id="rId10"/>
              </a:rPr>
              <a:t>aspx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hlinkClick r:id="rId11"/>
              </a:rPr>
              <a:t>http</a:t>
            </a:r>
            <a:r>
              <a:rPr lang="ko-KR" altLang="en-US" sz="1100" dirty="0">
                <a:hlinkClick r:id="rId11"/>
              </a:rPr>
              <a:t>://www.dummies.com/computers/operating-systems/windows-10/how-to-use-touch-gestures-in-windows-10-for-precision-touchpads</a:t>
            </a:r>
            <a:r>
              <a:rPr lang="ko-KR" altLang="en-US" sz="1100" dirty="0" smtClean="0">
                <a:hlinkClick r:id="rId11"/>
              </a:rPr>
              <a:t>/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hlinkClick r:id="rId12"/>
              </a:rPr>
              <a:t>https</a:t>
            </a:r>
            <a:r>
              <a:rPr lang="en-US" altLang="ko-KR" sz="1100" dirty="0">
                <a:hlinkClick r:id="rId12"/>
              </a:rPr>
              <a:t>://</a:t>
            </a:r>
            <a:r>
              <a:rPr lang="en-US" altLang="ko-KR" sz="1100" dirty="0" smtClean="0">
                <a:hlinkClick r:id="rId12"/>
              </a:rPr>
              <a:t>material.google.com/patterns/gestures.html#gestures-touch-mechanics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hlinkClick r:id="rId13"/>
              </a:rPr>
              <a:t>https://www.smashingmagazine.com/2012/02/finger-friendly-design-ideal-mobile-touchscreen-target-sizes</a:t>
            </a:r>
            <a:r>
              <a:rPr lang="en-US" altLang="ko-KR" sz="1100" dirty="0" smtClean="0">
                <a:hlinkClick r:id="rId13"/>
              </a:rPr>
              <a:t>/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hlinkClick r:id="rId14"/>
              </a:rPr>
              <a:t>http://</a:t>
            </a:r>
            <a:r>
              <a:rPr lang="en-US" altLang="ko-KR" sz="1100" dirty="0" smtClean="0">
                <a:hlinkClick r:id="rId14"/>
              </a:rPr>
              <a:t>www.uxmatters.com/mt/archives/2013/03/common-misconceptions-about-touch.php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hlinkClick r:id="rId15"/>
              </a:rPr>
              <a:t>http://</a:t>
            </a:r>
            <a:r>
              <a:rPr lang="en-US" altLang="ko-KR" sz="1100" dirty="0" smtClean="0">
                <a:hlinkClick r:id="rId15"/>
              </a:rPr>
              <a:t>www.lukew.com/ff/entry.asp?1085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hlinkClick r:id="rId16"/>
              </a:rPr>
              <a:t>http://</a:t>
            </a:r>
            <a:r>
              <a:rPr lang="en-US" altLang="ko-KR" sz="1100" dirty="0" smtClean="0">
                <a:hlinkClick r:id="rId16"/>
              </a:rPr>
              <a:t>ux.stackexchange.com/questions/35904/are-there-any-special-design-guidelines-for-big-touch-screens-30-50-inch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hlinkClick r:id="rId17"/>
              </a:rPr>
              <a:t>https://parachutedesign.ca/blog/best-user-interface-design-practices-for-touchscreen-devices</a:t>
            </a:r>
            <a:r>
              <a:rPr lang="en-US" altLang="ko-KR" sz="1100" dirty="0" smtClean="0">
                <a:hlinkClick r:id="rId17"/>
              </a:rPr>
              <a:t>/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hlinkClick r:id="rId18"/>
              </a:rPr>
              <a:t>http://4ourth.com/Touch</a:t>
            </a:r>
            <a:r>
              <a:rPr lang="en-US" altLang="ko-KR" sz="1100" dirty="0" smtClean="0">
                <a:hlinkClick r:id="rId18"/>
              </a:rPr>
              <a:t>/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hlinkClick r:id="rId19"/>
              </a:rPr>
              <a:t>https</a:t>
            </a:r>
            <a:r>
              <a:rPr lang="en-US" altLang="ko-KR" sz="1100" dirty="0">
                <a:hlinkClick r:id="rId19"/>
              </a:rPr>
              <a:t>://</a:t>
            </a:r>
            <a:r>
              <a:rPr lang="en-US" altLang="ko-KR" sz="1100" dirty="0" smtClean="0">
                <a:hlinkClick r:id="rId19"/>
              </a:rPr>
              <a:t>material.google.com/layout/responsive-ui.html#responsive-ui-breakpoints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hlinkClick r:id="rId20"/>
              </a:rPr>
              <a:t>https</a:t>
            </a:r>
            <a:r>
              <a:rPr lang="en-US" altLang="ko-KR" sz="1100" dirty="0">
                <a:hlinkClick r:id="rId20"/>
              </a:rPr>
              <a:t>://</a:t>
            </a:r>
            <a:r>
              <a:rPr lang="en-US" altLang="ko-KR" sz="1100" dirty="0" smtClean="0">
                <a:hlinkClick r:id="rId20"/>
              </a:rPr>
              <a:t>help.qlik.com/ko-KR/sense/3.0/Subsystems/Hub/Content/Visualizations/create-apps-visualizations.htm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hlinkClick r:id="rId21"/>
              </a:rPr>
              <a:t>https</a:t>
            </a:r>
            <a:r>
              <a:rPr lang="en-US" altLang="ko-KR" sz="1100" dirty="0">
                <a:hlinkClick r:id="rId21"/>
              </a:rPr>
              <a:t>://</a:t>
            </a:r>
            <a:r>
              <a:rPr lang="en-US" altLang="ko-KR" sz="1100" dirty="0" smtClean="0">
                <a:hlinkClick r:id="rId21"/>
              </a:rPr>
              <a:t>developer.microsoft.com/ko-kr/windows/desktop/design</a:t>
            </a:r>
            <a:endParaRPr lang="en-US" altLang="ko-KR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hlinkClick r:id="rId22"/>
              </a:rPr>
              <a:t>https://msdn.microsoft.com/en-us/library/windows/desktop/dn742443.aspx#guidelines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hlinkClick r:id="rId23"/>
              </a:rPr>
              <a:t>http://www.oracle.com/webfolder/ux/applications/uxd/assets/sites/peoplesoft/modalWindow.html#what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https://msdn.microsoft.com/en-us/library/windows/desktop/dn742466(v=vs.85).aspx</a:t>
            </a:r>
            <a:endParaRPr lang="ko-KR" altLang="en-US" sz="1100" dirty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1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  <a:hlinkClick r:id="rId24"/>
              </a:rPr>
              <a:t>http://www.ucreative.com/resources/infographic-a-color-guide-for-designers</a:t>
            </a:r>
            <a:endParaRPr kumimoji="0" lang="en-US" altLang="ko-KR" sz="110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1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  <a:hlinkClick r:id="rId25"/>
              </a:rPr>
              <a:t>http://kyuhyuk.kr/Google-Design-Korean/style/color.html#color-ui-color-palette</a:t>
            </a:r>
            <a:endParaRPr kumimoji="0" lang="en-US" altLang="ko-KR" sz="110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10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  <a:hlinkClick r:id="rId26"/>
              </a:rPr>
              <a:t>http://</a:t>
            </a:r>
            <a:r>
              <a:rPr kumimoji="0" lang="en-US" altLang="ko-KR" sz="110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  <a:hlinkClick r:id="rId26"/>
              </a:rPr>
              <a:t>www.designlog.org/2512445</a:t>
            </a:r>
            <a:endParaRPr kumimoji="0" lang="en-US" altLang="ko-KR" sz="110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cs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참고자료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28711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/>
          <p:cNvSpPr txBox="1"/>
          <p:nvPr/>
        </p:nvSpPr>
        <p:spPr>
          <a:xfrm>
            <a:off x="306140" y="972319"/>
            <a:ext cx="1013028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  <a:hlinkClick r:id="rId3"/>
              </a:rPr>
              <a:t>http://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  <a:hlinkClick r:id="rId3"/>
              </a:rPr>
              <a:t>www.ucreative.com/resources/infographic-a-color-guide-for-designers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  <a:hlinkClick r:id="rId4"/>
              </a:rPr>
              <a:t>http://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  <a:hlinkClick r:id="rId4"/>
              </a:rPr>
              <a:t>kyuhyuk.kr/Google-Design-Korean/style/color.html#color-ui-color-palette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  <a:hlinkClick r:id="rId5"/>
              </a:rPr>
              <a:t>http://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  <a:hlinkClick r:id="rId5"/>
              </a:rPr>
              <a:t>www.designlog.org/2512445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http://digxtal.com/insight/20130114/on-ergonomic-viewing-condition/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Videowall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Systems Design Guide For Professional AV Systems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https://msdn.microsoft.com/ko-kr/library/windows/desktop/dn688964(v=vs.85).aspx  (MSDN web site)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https://msdn.microsoft.com/en-us/library/windows/desktop/ms632599(v=vs.85).aspx#owned_windows (MSDN web site)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Enterprise-Wide GUI Design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The Windows Interface Guidelines — A Guide for Designing Software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Official Guidelines for User Interface Developers and Designers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https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://help.qlik.com/ko-KR/sense/3.0/Subsystems/Hub/Content/Visualizations/create-apps-visualizations.htm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https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://developer.microsoft.com/ko-kr/windows/desktop/design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https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://msdn.microsoft.com/en-us/library/windows/desktop/dn742443.aspx#guidelines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http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://www.oracle.com/webfolder/ux/applications/uxd/assets/sites/peoplesoft/modalWindow.html#what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https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://msdn.microsoft.com/en-us/library/windows/desktop/dn742466(v=vs.85).aspx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http://www.userfocus.co.uk/resources/layoutchecklist.html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https://msdn.microsoft.com/en-us/library/windows/apps/jj839734.aspx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http://ux.uracle.co.kr/wordpress/blog/13%EC%9E%A5-%EC%9D%B8%ED%84%B0%ED%8E%98%EC%9D%B4%EC%8A%A4%EB%94%94%EC%9E%90%EC%9D%B8-part2%EB%B0%95%EC%84%B1%ED%9D%AC/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4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참고자료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08755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General Principles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6140" y="1476375"/>
            <a:ext cx="10130280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정보의 양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 화면은 적절한 양의 정보를 전달해야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하나의 의사결정을 내리는데 있어 필요한 정보는 가능하면 한 페이지에 모두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담아야한다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 배치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정보는 합리적인 순서로 배열한다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사용자가 디스플레이를 훑어보는 순서에 맞게 정보를 배치해야 함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위에서 아래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왼쪽에서 오른쪽으로 흐름을 유지함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왼쪽에서 선택되거나 수정된 정보가 우측의 화면에 반영되도록 함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탐색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가능한 한 사용자가 눈이나 커서를 적게 움직이도록 정보를 배치한다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 요소를 보기 쉽게 정렬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유사한 정보는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그룹핑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 테두리를 활용하여 경계 표시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미적 측면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여백의 양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정보의 균형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요소의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그룹핑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정렬 등이 적절하게 이루어져야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시선 분산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스크린의 밀도를 가능한 한 낮추고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속성이 다른 요소 간의 차이를 명확히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강조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중요한 정보는 적절한 시각적 요소로 강조해야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일관성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사람의 경험이나 문화적 관습에 기반하여 일관적인 양식으로 정보를 제공한다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4" name="오른쪽 화살표 53"/>
          <p:cNvSpPr/>
          <p:nvPr/>
        </p:nvSpPr>
        <p:spPr>
          <a:xfrm>
            <a:off x="6841665" y="4929212"/>
            <a:ext cx="245411" cy="174066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87076" y="5349420"/>
            <a:ext cx="34887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전체적인 정보의 흐름이 왼쪽에서 오른쪽으로 흐름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타이틀과 경계선을 활용하여 연관된 정보 </a:t>
            </a:r>
            <a:r>
              <a:rPr kumimoji="1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그룹핑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하단 중앙에 커맨드 버튼을 삽입하였으며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활성화된 버튼의 색을 다르게 함으로써 활성화 상태가 표시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레이블은 가운데 정렬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글자는 왼쪽 정렬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" y="4534643"/>
            <a:ext cx="6343190" cy="25297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5634732" y="6588943"/>
            <a:ext cx="844659" cy="23728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43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Malgun Gothic"/>
              </a:rPr>
              <a:t> 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Malgun Gothic"/>
              </a:rPr>
              <a:t>- </a:t>
            </a:r>
            <a:r>
              <a:rPr kumimoji="0" lang="ko-KR" altLang="en-US" sz="1400" b="1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그룹핑</a:t>
            </a:r>
            <a:endParaRPr kumimoji="0" lang="en-US" altLang="ko-KR" sz="1400" b="1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6140" y="1476375"/>
            <a:ext cx="1013028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연관된 정보들은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그룹핑하여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표현한다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여백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활용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연관된 요소들의 주변에 적절한 양의 여백을 제공한다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타이틀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각 그룹마다 제목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부제목 등을 제공하여 의미 있고 정교하게 각 그룹의 속성을 파악하도록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경계선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선으로 그룹 간 경계를 표현함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더 큰 범주 간 경계는 선의 굵기를 통해 표현한다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7355" y="2464892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여백을 활용한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그룹핑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2133" y="2474543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타이틀을 활용한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그룹핑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8519" y="2464892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경계선을 활용한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그룹핑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92" y="2880241"/>
            <a:ext cx="2228720" cy="1761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884" y="2831380"/>
            <a:ext cx="2736304" cy="18282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425" y="2860724"/>
            <a:ext cx="2630674" cy="17813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993" y="4951063"/>
            <a:ext cx="4996105" cy="1899069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6841665" y="4929212"/>
            <a:ext cx="245411" cy="174066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05629" y="5591794"/>
            <a:ext cx="34887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여백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타이틀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경계선을 활용하여 정보 </a:t>
            </a:r>
            <a:r>
              <a:rPr kumimoji="1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그룹핑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시선의 분산을 최소한으로 함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640424" y="5148783"/>
            <a:ext cx="288032" cy="5760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18308" y="6516935"/>
            <a:ext cx="1382092" cy="18019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36379" y="6516935"/>
            <a:ext cx="1382092" cy="18019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028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Malgun Gothic"/>
              </a:rPr>
              <a:t> 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Malgun Gothic"/>
              </a:rPr>
              <a:t>-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 구조 표현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6140" y="1476375"/>
            <a:ext cx="1013028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레이아웃은 사용자들의 탐색 패턴에 영향을 미치므로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데이터의 조직과 구조를 고려하려 설계한다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모든 스크린 화면은 가능한 한 동일한 레이아웃을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콘텐츠는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사용자의 탐색 순서를 고려하여 왼쪽에서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오른쪽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위에서 아래 방향으로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배치한다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28675" y="2299070"/>
            <a:ext cx="2806492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[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계층형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데이터 레이아웃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]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초기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화면에서는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모든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콘텐츠를 함축적으로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/>
            </a:r>
            <a:b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</a:b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표시함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첫 화면은 최상위 수준의 정보를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/>
            </a:r>
            <a:b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</a:b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함축적으로 보여줌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9144" y="3924647"/>
            <a:ext cx="53467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7434932" y="2296035"/>
            <a:ext cx="2561681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[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목록 레이아웃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]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스크롤을 내리며 목록을 확인함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열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(column)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디자인이 효과적임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목록의 길이가 긴 경우에는 스크롤을 이용하여 탐색함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두개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이상의 열을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사용하는 경우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/>
            </a:r>
            <a:b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</a:b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스크롤을 사용하지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않음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74974" y="2296650"/>
            <a:ext cx="288937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[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탭 레이아웃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]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시스템의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 화면에서는 동일한 계층 수준에 있는 데이터 표현 시 탭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(tab)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을 활용하여 빠르고 유연하게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탐색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보고자료 또는 지표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사업 목록은 카테고리 별로 구분한 후 탭을 이용하여 탐색함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434" y="3807379"/>
            <a:ext cx="3181213" cy="1733092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897" y="3867144"/>
            <a:ext cx="2713786" cy="3049254"/>
          </a:xfrm>
          <a:prstGeom prst="rect">
            <a:avLst/>
          </a:prstGeom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30" y="5391771"/>
            <a:ext cx="2837854" cy="15874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60" y="3742851"/>
            <a:ext cx="2806185" cy="154994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22364" y="6658772"/>
            <a:ext cx="844659" cy="23728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22364" y="4860751"/>
            <a:ext cx="844659" cy="23728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138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Malgun Gothic"/>
              </a:rPr>
              <a:t> 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Malgun Gothic"/>
              </a:rPr>
              <a:t>-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정렬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6140" y="1476375"/>
            <a:ext cx="10130280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정보의 정렬은 기본적 시각적 구성 원칙에 의거하여 구성한다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하나의 구성요소는 기능적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정보적 속성에 따라 구분한다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1025" name="Picture 1" descr="http://ux.uracle.co.kr/wordpress/wp-content/uploads/1/cfile2.uf.16666534512BF6F437004D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82" y="2607390"/>
            <a:ext cx="1847645" cy="65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x.uracle.co.kr/wordpress/wp-content/uploads/1/cfile25.uf.1959A135512BF7052E5C7B.jp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82" y="3298878"/>
            <a:ext cx="1847645" cy="64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://ux.uracle.co.kr/wordpress/wp-content/uploads/1/cfile2.uf.0165F335512BF7072438B9.jpg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982" y="3975702"/>
            <a:ext cx="1847645" cy="63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x.uracle.co.kr/wordpress/wp-content/uploads/1/cfile22.uf.25529B35512BF70732EB76.jpg"/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244" y="4659589"/>
            <a:ext cx="1847645" cy="65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://ux.uracle.co.kr/wordpress/wp-content/uploads/1/cfile28.uf.16529835512BF70733F84E.jpg"/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244" y="5353824"/>
            <a:ext cx="1847645" cy="65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ux.uracle.co.kr/wordpress/wp-content/uploads/1/cfile22.uf.275ABA35512BF7072F5732.jpg"/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244" y="6036073"/>
            <a:ext cx="1847645" cy="65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://ux.uracle.co.kr/wordpress/wp-content/uploads/1/cfile29.uf.24526D35512BF70732A2E6.jpg"/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315" y="2607391"/>
            <a:ext cx="1817525" cy="6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x.uracle.co.kr/wordpress/wp-content/uploads/1/cfile4.uf.19512335512BF7083BEEF8.jpg"/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996" y="4021935"/>
            <a:ext cx="1792844" cy="61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ux.uracle.co.kr/wordpress/wp-content/uploads/1/cfile25.uf.2153E135512BF70831FDAD.jpg"/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996" y="4713914"/>
            <a:ext cx="1792844" cy="6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ux.uracle.co.kr/wordpress/wp-content/uploads/1/cfile22.uf.114B543A512BF7092BA492.jpg"/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996" y="5419795"/>
            <a:ext cx="1792844" cy="67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ux.uracle.co.kr/wordpress/wp-content/uploads/1/cfile5.uf.1256D335512BF70838C8FE.jpg"/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09" y="3327168"/>
            <a:ext cx="1816231" cy="64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625201" y="2196886"/>
          <a:ext cx="4423186" cy="450630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40117">
                  <a:extLst>
                    <a:ext uri="{9D8B030D-6E8A-4147-A177-3AD203B41FA5}">
                      <a16:colId xmlns:a16="http://schemas.microsoft.com/office/drawing/2014/main" xmlns="" val="1830959127"/>
                    </a:ext>
                  </a:extLst>
                </a:gridCol>
                <a:gridCol w="540117">
                  <a:extLst>
                    <a:ext uri="{9D8B030D-6E8A-4147-A177-3AD203B41FA5}">
                      <a16:colId xmlns:a16="http://schemas.microsoft.com/office/drawing/2014/main" xmlns="" val="1271586525"/>
                    </a:ext>
                  </a:extLst>
                </a:gridCol>
                <a:gridCol w="1321048">
                  <a:extLst>
                    <a:ext uri="{9D8B030D-6E8A-4147-A177-3AD203B41FA5}">
                      <a16:colId xmlns:a16="http://schemas.microsoft.com/office/drawing/2014/main" xmlns="" val="2992332625"/>
                    </a:ext>
                  </a:extLst>
                </a:gridCol>
                <a:gridCol w="2021904">
                  <a:extLst>
                    <a:ext uri="{9D8B030D-6E8A-4147-A177-3AD203B41FA5}">
                      <a16:colId xmlns:a16="http://schemas.microsoft.com/office/drawing/2014/main" xmlns="" val="3258745009"/>
                    </a:ext>
                  </a:extLst>
                </a:gridCol>
              </a:tblGrid>
              <a:tr h="399435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원칙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정의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좋은예 </a:t>
                      </a:r>
                      <a:r>
                        <a:rPr lang="en-US" altLang="ko-KR" sz="1000">
                          <a:effectLst/>
                          <a:latin typeface="+mn-ea"/>
                          <a:ea typeface="+mn-ea"/>
                        </a:rPr>
                        <a:t>vs 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나쁜예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37874261"/>
                  </a:ext>
                </a:extLst>
              </a:tr>
              <a:tr h="684479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균형성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화면 안에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보여지는 시각적 무게의 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분포가 균형적임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33076075"/>
                  </a:ext>
                </a:extLst>
              </a:tr>
              <a:tr h="684479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대칭성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화면의 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가로</a:t>
                      </a: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세로 </a:t>
                      </a: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중심선을 기준으로 대칭되는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정도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255387495"/>
                  </a:ext>
                </a:extLst>
              </a:tr>
              <a:tr h="684479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연속성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개체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의 배열을 통해 시선의 움직임을 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수월하게 함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31019060"/>
                  </a:ext>
                </a:extLst>
              </a:tr>
              <a:tr h="684479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리듬감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개체 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사이의 규칙적인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변화 패턴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45420304"/>
                  </a:ext>
                </a:extLst>
              </a:tr>
              <a:tr h="684479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 err="1" smtClean="0">
                          <a:effectLst/>
                          <a:latin typeface="+mn-ea"/>
                          <a:ea typeface="+mn-ea"/>
                        </a:rPr>
                        <a:t>대비감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화면 구성요소의 </a:t>
                      </a: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형태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색상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레이아웃 등의 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차이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2520305"/>
                  </a:ext>
                </a:extLst>
              </a:tr>
              <a:tr h="684479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 err="1">
                          <a:effectLst/>
                          <a:latin typeface="+mn-ea"/>
                          <a:ea typeface="+mn-ea"/>
                        </a:rPr>
                        <a:t>비례감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하나의 개체가 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갖는 가로</a:t>
                      </a: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세로의 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비율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93309543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5504583" y="2196886"/>
          <a:ext cx="4396554" cy="38803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36865">
                  <a:extLst>
                    <a:ext uri="{9D8B030D-6E8A-4147-A177-3AD203B41FA5}">
                      <a16:colId xmlns:a16="http://schemas.microsoft.com/office/drawing/2014/main" xmlns="" val="2616678389"/>
                    </a:ext>
                  </a:extLst>
                </a:gridCol>
                <a:gridCol w="536865">
                  <a:extLst>
                    <a:ext uri="{9D8B030D-6E8A-4147-A177-3AD203B41FA5}">
                      <a16:colId xmlns:a16="http://schemas.microsoft.com/office/drawing/2014/main" xmlns="" val="1271586525"/>
                    </a:ext>
                  </a:extLst>
                </a:gridCol>
                <a:gridCol w="1313094">
                  <a:extLst>
                    <a:ext uri="{9D8B030D-6E8A-4147-A177-3AD203B41FA5}">
                      <a16:colId xmlns:a16="http://schemas.microsoft.com/office/drawing/2014/main" xmlns="" val="2992332625"/>
                    </a:ext>
                  </a:extLst>
                </a:gridCol>
                <a:gridCol w="2009730">
                  <a:extLst>
                    <a:ext uri="{9D8B030D-6E8A-4147-A177-3AD203B41FA5}">
                      <a16:colId xmlns:a16="http://schemas.microsoft.com/office/drawing/2014/main" xmlns="" val="3258745009"/>
                    </a:ext>
                  </a:extLst>
                </a:gridCol>
              </a:tblGrid>
              <a:tr h="399435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원칙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정의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좋은예 </a:t>
                      </a:r>
                      <a:r>
                        <a:rPr lang="en-US" altLang="ko-KR" sz="1000">
                          <a:effectLst/>
                          <a:latin typeface="+mn-ea"/>
                          <a:ea typeface="+mn-ea"/>
                        </a:rPr>
                        <a:t>vs </a:t>
                      </a:r>
                      <a:r>
                        <a:rPr lang="ko-KR" altLang="en-US" sz="1000">
                          <a:effectLst/>
                          <a:latin typeface="+mn-ea"/>
                          <a:ea typeface="+mn-ea"/>
                        </a:rPr>
                        <a:t>나쁜예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37874261"/>
                  </a:ext>
                </a:extLst>
              </a:tr>
              <a:tr h="696190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통일감</a:t>
                      </a: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여러 객체들의 집합이 시각적으로 하나로 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느껴짐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67617188"/>
                  </a:ext>
                </a:extLst>
              </a:tr>
              <a:tr h="696190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단순미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불필요한 요소를 배제하여 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전달 효과를 극대화됨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55187745"/>
                  </a:ext>
                </a:extLst>
              </a:tr>
              <a:tr h="696190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조밀도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주어진 공간에서 보여줄 수 있는 최적의 정보의 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76358702"/>
                  </a:ext>
                </a:extLst>
              </a:tr>
              <a:tr h="696190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규칙성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화면 구성 요소들이 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가로</a:t>
                      </a: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세로축으로 </a:t>
                      </a: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dirty="0" smtClean="0">
                          <a:effectLst/>
                          <a:latin typeface="+mn-ea"/>
                          <a:ea typeface="+mn-ea"/>
                        </a:rPr>
                        <a:t>획일적임</a:t>
                      </a: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효율적 정보 처리</a:t>
                      </a:r>
                      <a:r>
                        <a:rPr lang="en-US" altLang="ko-KR" sz="10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072852197"/>
                  </a:ext>
                </a:extLst>
              </a:tr>
              <a:tr h="696190"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안정감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화면의 중심과 표현된 요소들의 집합 중심이 일치됨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Aft>
                          <a:spcPts val="0"/>
                        </a:spcAft>
                      </a:pPr>
                      <a:endParaRPr lang="ko-KR" altLang="en-US" sz="10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1007" marR="5100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3012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662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2-1-1.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 그리드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6140" y="1476375"/>
            <a:ext cx="1013028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 그리드는 시스템 전체에 걸쳐 적용되는 기본 구조로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 속성과 복잡성을 고려하여 구성되어야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 분할은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효율적인 인터페이스의 구축과 일관된 정보 전달을 위하여 업무화면의 레이아웃 및 화면 내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비게이션과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관련한 공통사항을 유형화한 것이다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기본화면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6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분할을 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준수하되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사이즈 오버 시 사용자에게 혼란을 줄 수 있으므로 가능한 정해진 레이아웃을 이용한다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92" name="TextBox 1"/>
          <p:cNvSpPr txBox="1">
            <a:spLocks noChangeArrowheads="1"/>
          </p:cNvSpPr>
          <p:nvPr/>
        </p:nvSpPr>
        <p:spPr bwMode="auto">
          <a:xfrm>
            <a:off x="242281" y="2262342"/>
            <a:ext cx="10000963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1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1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 가능한 </a:t>
            </a:r>
            <a:r>
              <a:rPr kumimoji="0" lang="ko-KR" altLang="en-US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화면분할</a:t>
            </a:r>
            <a:endParaRPr kumimoji="0" lang="en-US" altLang="ko-KR" sz="11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710653" y="3686407"/>
            <a:ext cx="143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기본 화면</a:t>
            </a:r>
            <a:r>
              <a:rPr kumimoji="1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1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지표</a:t>
            </a: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콘텐츠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 구조</a:t>
            </a: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78148" y="2645320"/>
            <a:ext cx="2091294" cy="965486"/>
            <a:chOff x="378148" y="2557066"/>
            <a:chExt cx="1665166" cy="768756"/>
          </a:xfrm>
        </p:grpSpPr>
        <p:sp>
          <p:nvSpPr>
            <p:cNvPr id="229" name="직사각형 228"/>
            <p:cNvSpPr/>
            <p:nvPr/>
          </p:nvSpPr>
          <p:spPr>
            <a:xfrm>
              <a:off x="378148" y="2557066"/>
              <a:ext cx="1665166" cy="7687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436579" y="2601800"/>
              <a:ext cx="1550684" cy="671842"/>
              <a:chOff x="436579" y="2601800"/>
              <a:chExt cx="1550684" cy="671842"/>
            </a:xfrm>
          </p:grpSpPr>
          <p:grpSp>
            <p:nvGrpSpPr>
              <p:cNvPr id="231" name="그룹 230"/>
              <p:cNvGrpSpPr/>
              <p:nvPr/>
            </p:nvGrpSpPr>
            <p:grpSpPr>
              <a:xfrm>
                <a:off x="436579" y="2601800"/>
                <a:ext cx="508062" cy="329628"/>
                <a:chOff x="5333903" y="2870094"/>
                <a:chExt cx="1811769" cy="1166416"/>
              </a:xfrm>
            </p:grpSpPr>
            <p:sp>
              <p:nvSpPr>
                <p:cNvPr id="232" name="직사각형 231"/>
                <p:cNvSpPr/>
                <p:nvPr/>
              </p:nvSpPr>
              <p:spPr>
                <a:xfrm>
                  <a:off x="5333903" y="2870097"/>
                  <a:ext cx="1811769" cy="116641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33" name="직선 연결선 232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234" name="직선 연결선 233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235" name="그룹 234"/>
              <p:cNvGrpSpPr/>
              <p:nvPr/>
            </p:nvGrpSpPr>
            <p:grpSpPr>
              <a:xfrm>
                <a:off x="957702" y="2601800"/>
                <a:ext cx="508062" cy="329627"/>
                <a:chOff x="5333903" y="2870094"/>
                <a:chExt cx="1811769" cy="1166413"/>
              </a:xfrm>
            </p:grpSpPr>
            <p:sp>
              <p:nvSpPr>
                <p:cNvPr id="237" name="직사각형 236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38" name="직선 연결선 237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239" name="직선 연결선 238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245" name="그룹 244"/>
              <p:cNvGrpSpPr/>
              <p:nvPr/>
            </p:nvGrpSpPr>
            <p:grpSpPr>
              <a:xfrm>
                <a:off x="436579" y="2944015"/>
                <a:ext cx="508062" cy="329627"/>
                <a:chOff x="5333903" y="2870094"/>
                <a:chExt cx="1811769" cy="1166413"/>
              </a:xfrm>
            </p:grpSpPr>
            <p:sp>
              <p:nvSpPr>
                <p:cNvPr id="252" name="직사각형 251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53" name="직선 연결선 252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254" name="직선 연결선 253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255" name="그룹 254"/>
              <p:cNvGrpSpPr/>
              <p:nvPr/>
            </p:nvGrpSpPr>
            <p:grpSpPr>
              <a:xfrm>
                <a:off x="957702" y="2944015"/>
                <a:ext cx="508062" cy="329627"/>
                <a:chOff x="5333903" y="2870094"/>
                <a:chExt cx="1811769" cy="1166413"/>
              </a:xfrm>
            </p:grpSpPr>
            <p:sp>
              <p:nvSpPr>
                <p:cNvPr id="256" name="직사각형 255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57" name="직선 연결선 256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258" name="직선 연결선 257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22" name="그룹 21"/>
              <p:cNvGrpSpPr/>
              <p:nvPr/>
            </p:nvGrpSpPr>
            <p:grpSpPr>
              <a:xfrm>
                <a:off x="1479201" y="2601800"/>
                <a:ext cx="508062" cy="671842"/>
                <a:chOff x="1476820" y="2601800"/>
                <a:chExt cx="508062" cy="671842"/>
              </a:xfrm>
            </p:grpSpPr>
            <p:grpSp>
              <p:nvGrpSpPr>
                <p:cNvPr id="240" name="그룹 239"/>
                <p:cNvGrpSpPr/>
                <p:nvPr/>
              </p:nvGrpSpPr>
              <p:grpSpPr>
                <a:xfrm>
                  <a:off x="1476820" y="2601800"/>
                  <a:ext cx="508062" cy="329627"/>
                  <a:chOff x="5333903" y="2870094"/>
                  <a:chExt cx="1811769" cy="1166413"/>
                </a:xfrm>
              </p:grpSpPr>
              <p:sp>
                <p:nvSpPr>
                  <p:cNvPr id="242" name="직사각형 241"/>
                  <p:cNvSpPr/>
                  <p:nvPr/>
                </p:nvSpPr>
                <p:spPr>
                  <a:xfrm>
                    <a:off x="5333903" y="2870094"/>
                    <a:ext cx="1811769" cy="116641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43" name="직선 연결선 242"/>
                  <p:cNvCxnSpPr/>
                  <p:nvPr/>
                </p:nvCxnSpPr>
                <p:spPr>
                  <a:xfrm>
                    <a:off x="5333903" y="2870094"/>
                    <a:ext cx="1811769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244" name="직선 연결선 243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259" name="그룹 258"/>
                <p:cNvGrpSpPr/>
                <p:nvPr/>
              </p:nvGrpSpPr>
              <p:grpSpPr>
                <a:xfrm>
                  <a:off x="1476820" y="2944015"/>
                  <a:ext cx="508062" cy="329627"/>
                  <a:chOff x="5333903" y="2870094"/>
                  <a:chExt cx="1811769" cy="1166413"/>
                </a:xfrm>
              </p:grpSpPr>
              <p:sp>
                <p:nvSpPr>
                  <p:cNvPr id="260" name="직사각형 259"/>
                  <p:cNvSpPr/>
                  <p:nvPr/>
                </p:nvSpPr>
                <p:spPr>
                  <a:xfrm>
                    <a:off x="5333903" y="2870094"/>
                    <a:ext cx="1811769" cy="116641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261" name="직선 연결선 260"/>
                  <p:cNvCxnSpPr/>
                  <p:nvPr/>
                </p:nvCxnSpPr>
                <p:spPr>
                  <a:xfrm>
                    <a:off x="5333903" y="2870094"/>
                    <a:ext cx="1811769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262" name="직선 연결선 261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</p:grpSp>
        </p:grpSp>
      </p:grpSp>
      <p:grpSp>
        <p:nvGrpSpPr>
          <p:cNvPr id="78" name="그룹 77"/>
          <p:cNvGrpSpPr/>
          <p:nvPr/>
        </p:nvGrpSpPr>
        <p:grpSpPr>
          <a:xfrm>
            <a:off x="265012" y="5664417"/>
            <a:ext cx="6026171" cy="1284566"/>
            <a:chOff x="265012" y="5396613"/>
            <a:chExt cx="6026171" cy="1284566"/>
          </a:xfrm>
        </p:grpSpPr>
        <p:sp>
          <p:nvSpPr>
            <p:cNvPr id="602" name="TextBox 601"/>
            <p:cNvSpPr txBox="1"/>
            <p:nvPr/>
          </p:nvSpPr>
          <p:spPr>
            <a:xfrm>
              <a:off x="265012" y="5396613"/>
              <a:ext cx="206883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316" marR="0" lvl="0" indent="0" algn="l" defTabSz="1043056" rtl="0" eaLnBrk="1" fontAlgn="auto" latinLnBrk="1" hangingPunct="1">
                <a:lnSpc>
                  <a:spcPct val="150000"/>
                </a:lnSpc>
                <a:spcBef>
                  <a:spcPts val="27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나</a:t>
              </a:r>
              <a:r>
                <a:rPr kumimoji="0" lang="en-US" altLang="ko-KR" sz="11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. </a:t>
              </a:r>
              <a:r>
                <a:rPr kumimoji="0" lang="ko-KR" altLang="en-US" sz="11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사용할 수 없는 화면분할  </a:t>
              </a:r>
              <a:endParaRPr kumimoji="0" lang="en-US" altLang="ko-KR" sz="11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603" name="그룹 602"/>
            <p:cNvGrpSpPr/>
            <p:nvPr/>
          </p:nvGrpSpPr>
          <p:grpSpPr>
            <a:xfrm>
              <a:off x="376277" y="5781478"/>
              <a:ext cx="1405419" cy="899700"/>
              <a:chOff x="2522263" y="5762427"/>
              <a:chExt cx="1665166" cy="1065981"/>
            </a:xfrm>
          </p:grpSpPr>
          <p:grpSp>
            <p:nvGrpSpPr>
              <p:cNvPr id="604" name="그룹 603"/>
              <p:cNvGrpSpPr/>
              <p:nvPr/>
            </p:nvGrpSpPr>
            <p:grpSpPr>
              <a:xfrm>
                <a:off x="2522263" y="5762427"/>
                <a:ext cx="1665166" cy="1065981"/>
                <a:chOff x="4321498" y="2557066"/>
                <a:chExt cx="1665166" cy="1065981"/>
              </a:xfrm>
            </p:grpSpPr>
            <p:sp>
              <p:nvSpPr>
                <p:cNvPr id="606" name="직사각형 605"/>
                <p:cNvSpPr/>
                <p:nvPr/>
              </p:nvSpPr>
              <p:spPr>
                <a:xfrm>
                  <a:off x="4321498" y="2557066"/>
                  <a:ext cx="1665166" cy="7687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607" name="그룹 606"/>
                <p:cNvGrpSpPr/>
                <p:nvPr/>
              </p:nvGrpSpPr>
              <p:grpSpPr>
                <a:xfrm>
                  <a:off x="4379559" y="2601800"/>
                  <a:ext cx="1548672" cy="671842"/>
                  <a:chOff x="5333903" y="2870094"/>
                  <a:chExt cx="5522625" cy="2377370"/>
                </a:xfrm>
              </p:grpSpPr>
              <p:sp>
                <p:nvSpPr>
                  <p:cNvPr id="609" name="직사각형 608"/>
                  <p:cNvSpPr/>
                  <p:nvPr/>
                </p:nvSpPr>
                <p:spPr>
                  <a:xfrm>
                    <a:off x="5333903" y="2870094"/>
                    <a:ext cx="5522625" cy="2370519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610" name="직선 연결선 609"/>
                  <p:cNvCxnSpPr/>
                  <p:nvPr/>
                </p:nvCxnSpPr>
                <p:spPr>
                  <a:xfrm>
                    <a:off x="5333903" y="2870094"/>
                    <a:ext cx="5522625" cy="2377370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611" name="직선 연결선 610"/>
                  <p:cNvCxnSpPr/>
                  <p:nvPr/>
                </p:nvCxnSpPr>
                <p:spPr>
                  <a:xfrm flipH="1">
                    <a:off x="5333903" y="2870098"/>
                    <a:ext cx="5522625" cy="2377366"/>
                  </a:xfrm>
                  <a:prstGeom prst="line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</p:cxnSp>
            </p:grpSp>
            <p:sp>
              <p:nvSpPr>
                <p:cNvPr id="608" name="TextBox 607"/>
                <p:cNvSpPr txBox="1"/>
                <p:nvPr/>
              </p:nvSpPr>
              <p:spPr>
                <a:xfrm>
                  <a:off x="4529243" y="3386018"/>
                  <a:ext cx="1254173" cy="237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7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6</a:t>
                  </a:r>
                  <a:r>
                    <a:rPr kumimoji="1" lang="ko-KR" altLang="en-US" sz="7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화면 사용 경우</a:t>
                  </a:r>
                  <a:endParaRPr kumimoji="1" lang="ko-KR" alt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605" name="Rectangle 27"/>
              <p:cNvSpPr/>
              <p:nvPr/>
            </p:nvSpPr>
            <p:spPr>
              <a:xfrm>
                <a:off x="2580325" y="5807161"/>
                <a:ext cx="1548672" cy="669906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X</a:t>
                </a:r>
              </a:p>
            </p:txBody>
          </p:sp>
        </p:grpSp>
        <p:sp>
          <p:nvSpPr>
            <p:cNvPr id="615" name="TextBox 614"/>
            <p:cNvSpPr txBox="1"/>
            <p:nvPr/>
          </p:nvSpPr>
          <p:spPr>
            <a:xfrm>
              <a:off x="2054779" y="6481124"/>
              <a:ext cx="105853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7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가</a:t>
              </a:r>
              <a:r>
                <a: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</a:t>
              </a:r>
              <a:r>
                <a:rPr kumimoji="1" lang="ko-KR" altLang="en-US" sz="7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 어긋난 경우</a:t>
              </a:r>
              <a:endParaRPr kumimoji="1" lang="ko-KR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6" name="직사각형 615"/>
            <p:cNvSpPr/>
            <p:nvPr/>
          </p:nvSpPr>
          <p:spPr>
            <a:xfrm>
              <a:off x="1879440" y="5781479"/>
              <a:ext cx="1405418" cy="6488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18" name="그룹 617"/>
            <p:cNvGrpSpPr/>
            <p:nvPr/>
          </p:nvGrpSpPr>
          <p:grpSpPr>
            <a:xfrm>
              <a:off x="2366580" y="5819235"/>
              <a:ext cx="427917" cy="278209"/>
              <a:chOff x="5333903" y="2870094"/>
              <a:chExt cx="1811769" cy="1166413"/>
            </a:xfrm>
          </p:grpSpPr>
          <p:sp>
            <p:nvSpPr>
              <p:cNvPr id="631" name="직사각형 630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32" name="직선 연결선 631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633" name="직선 연결선 632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619" name="그룹 618"/>
            <p:cNvGrpSpPr/>
            <p:nvPr/>
          </p:nvGrpSpPr>
          <p:grpSpPr>
            <a:xfrm>
              <a:off x="2806730" y="5819235"/>
              <a:ext cx="427918" cy="278209"/>
              <a:chOff x="5333903" y="2870094"/>
              <a:chExt cx="1811769" cy="1166413"/>
            </a:xfrm>
          </p:grpSpPr>
          <p:sp>
            <p:nvSpPr>
              <p:cNvPr id="628" name="직사각형 627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29" name="직선 연결선 628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630" name="직선 연결선 629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620" name="그룹 619"/>
            <p:cNvGrpSpPr/>
            <p:nvPr/>
          </p:nvGrpSpPr>
          <p:grpSpPr>
            <a:xfrm>
              <a:off x="2366580" y="6108068"/>
              <a:ext cx="427917" cy="278209"/>
              <a:chOff x="5333903" y="2870094"/>
              <a:chExt cx="1811769" cy="1166413"/>
            </a:xfrm>
          </p:grpSpPr>
          <p:sp>
            <p:nvSpPr>
              <p:cNvPr id="625" name="직사각형 624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26" name="직선 연결선 625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627" name="직선 연결선 626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621" name="그룹 620"/>
            <p:cNvGrpSpPr/>
            <p:nvPr/>
          </p:nvGrpSpPr>
          <p:grpSpPr>
            <a:xfrm>
              <a:off x="2806730" y="6108068"/>
              <a:ext cx="427918" cy="278209"/>
              <a:chOff x="5333903" y="2870094"/>
              <a:chExt cx="1811769" cy="1166413"/>
            </a:xfrm>
          </p:grpSpPr>
          <p:sp>
            <p:nvSpPr>
              <p:cNvPr id="622" name="직사각형 621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23" name="직선 연결선 622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624" name="직선 연결선 623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sp>
          <p:nvSpPr>
            <p:cNvPr id="614" name="Rectangle 27"/>
            <p:cNvSpPr/>
            <p:nvPr/>
          </p:nvSpPr>
          <p:spPr>
            <a:xfrm>
              <a:off x="1928572" y="5819235"/>
              <a:ext cx="416754" cy="427937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X</a:t>
              </a:r>
            </a:p>
          </p:txBody>
        </p:sp>
        <p:grpSp>
          <p:nvGrpSpPr>
            <p:cNvPr id="637" name="그룹 636"/>
            <p:cNvGrpSpPr/>
            <p:nvPr/>
          </p:nvGrpSpPr>
          <p:grpSpPr>
            <a:xfrm>
              <a:off x="3382602" y="5781478"/>
              <a:ext cx="1405419" cy="899700"/>
              <a:chOff x="6427493" y="5762427"/>
              <a:chExt cx="1665166" cy="1065981"/>
            </a:xfrm>
          </p:grpSpPr>
          <p:grpSp>
            <p:nvGrpSpPr>
              <p:cNvPr id="638" name="그룹 637"/>
              <p:cNvGrpSpPr/>
              <p:nvPr/>
            </p:nvGrpSpPr>
            <p:grpSpPr>
              <a:xfrm>
                <a:off x="6427493" y="5762427"/>
                <a:ext cx="1665166" cy="1065981"/>
                <a:chOff x="378148" y="2557066"/>
                <a:chExt cx="1665166" cy="1065981"/>
              </a:xfrm>
            </p:grpSpPr>
            <p:sp>
              <p:nvSpPr>
                <p:cNvPr id="640" name="TextBox 639"/>
                <p:cNvSpPr txBox="1"/>
                <p:nvPr/>
              </p:nvSpPr>
              <p:spPr>
                <a:xfrm>
                  <a:off x="585892" y="3386018"/>
                  <a:ext cx="1254173" cy="237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ko-KR" altLang="en-US" sz="7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세로로 어긋난 경우</a:t>
                  </a:r>
                  <a:endParaRPr kumimoji="1" lang="ko-KR" alt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641" name="그룹 640"/>
                <p:cNvGrpSpPr/>
                <p:nvPr/>
              </p:nvGrpSpPr>
              <p:grpSpPr>
                <a:xfrm>
                  <a:off x="378148" y="2557066"/>
                  <a:ext cx="1665166" cy="768756"/>
                  <a:chOff x="378148" y="2557066"/>
                  <a:chExt cx="1665166" cy="768756"/>
                </a:xfrm>
              </p:grpSpPr>
              <p:sp>
                <p:nvSpPr>
                  <p:cNvPr id="642" name="직사각형 641"/>
                  <p:cNvSpPr/>
                  <p:nvPr/>
                </p:nvSpPr>
                <p:spPr>
                  <a:xfrm>
                    <a:off x="378148" y="2557066"/>
                    <a:ext cx="1665166" cy="76875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8">
                    <a:solidFill>
                      <a:schemeClr val="bg1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grpSp>
                <p:nvGrpSpPr>
                  <p:cNvPr id="643" name="그룹 642"/>
                  <p:cNvGrpSpPr/>
                  <p:nvPr/>
                </p:nvGrpSpPr>
                <p:grpSpPr>
                  <a:xfrm>
                    <a:off x="436578" y="2601800"/>
                    <a:ext cx="1550685" cy="671842"/>
                    <a:chOff x="436578" y="2601800"/>
                    <a:chExt cx="1550685" cy="671842"/>
                  </a:xfrm>
                </p:grpSpPr>
                <p:grpSp>
                  <p:nvGrpSpPr>
                    <p:cNvPr id="644" name="그룹 643"/>
                    <p:cNvGrpSpPr/>
                    <p:nvPr/>
                  </p:nvGrpSpPr>
                  <p:grpSpPr>
                    <a:xfrm>
                      <a:off x="436578" y="2601801"/>
                      <a:ext cx="1029186" cy="329627"/>
                      <a:chOff x="5333899" y="2870098"/>
                      <a:chExt cx="3670118" cy="1166412"/>
                    </a:xfrm>
                  </p:grpSpPr>
                  <p:sp>
                    <p:nvSpPr>
                      <p:cNvPr id="662" name="직사각형 661"/>
                      <p:cNvSpPr/>
                      <p:nvPr/>
                    </p:nvSpPr>
                    <p:spPr>
                      <a:xfrm>
                        <a:off x="5333899" y="2870098"/>
                        <a:ext cx="3670114" cy="11664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663" name="직선 연결선 662"/>
                      <p:cNvCxnSpPr/>
                      <p:nvPr/>
                    </p:nvCxnSpPr>
                    <p:spPr>
                      <a:xfrm>
                        <a:off x="7578605" y="2880521"/>
                        <a:ext cx="1425412" cy="1149134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664" name="직선 연결선 663"/>
                      <p:cNvCxnSpPr/>
                      <p:nvPr/>
                    </p:nvCxnSpPr>
                    <p:spPr>
                      <a:xfrm flipH="1">
                        <a:off x="7323675" y="2870098"/>
                        <a:ext cx="1680342" cy="1159565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</p:grpSp>
                <p:grpSp>
                  <p:nvGrpSpPr>
                    <p:cNvPr id="645" name="그룹 644"/>
                    <p:cNvGrpSpPr/>
                    <p:nvPr/>
                  </p:nvGrpSpPr>
                  <p:grpSpPr>
                    <a:xfrm>
                      <a:off x="436579" y="2944015"/>
                      <a:ext cx="508062" cy="329627"/>
                      <a:chOff x="5333903" y="2870094"/>
                      <a:chExt cx="1811769" cy="1166413"/>
                    </a:xfrm>
                  </p:grpSpPr>
                  <p:sp>
                    <p:nvSpPr>
                      <p:cNvPr id="659" name="직사각형 658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660" name="직선 연결선 659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661" name="직선 연결선 660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</p:grpSp>
                <p:grpSp>
                  <p:nvGrpSpPr>
                    <p:cNvPr id="646" name="그룹 645"/>
                    <p:cNvGrpSpPr/>
                    <p:nvPr/>
                  </p:nvGrpSpPr>
                  <p:grpSpPr>
                    <a:xfrm>
                      <a:off x="957702" y="2944015"/>
                      <a:ext cx="508062" cy="329627"/>
                      <a:chOff x="5333903" y="2870094"/>
                      <a:chExt cx="1811769" cy="1166413"/>
                    </a:xfrm>
                  </p:grpSpPr>
                  <p:sp>
                    <p:nvSpPr>
                      <p:cNvPr id="656" name="직사각형 655"/>
                      <p:cNvSpPr/>
                      <p:nvPr/>
                    </p:nvSpPr>
                    <p:spPr>
                      <a:xfrm>
                        <a:off x="5333903" y="2870094"/>
                        <a:ext cx="1811768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657" name="직선 연결선 656"/>
                      <p:cNvCxnSpPr/>
                      <p:nvPr/>
                    </p:nvCxnSpPr>
                    <p:spPr>
                      <a:xfrm>
                        <a:off x="5333903" y="2870094"/>
                        <a:ext cx="1811768" cy="1159562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658" name="직선 연결선 657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</p:grpSp>
                <p:grpSp>
                  <p:nvGrpSpPr>
                    <p:cNvPr id="647" name="그룹 646"/>
                    <p:cNvGrpSpPr/>
                    <p:nvPr/>
                  </p:nvGrpSpPr>
                  <p:grpSpPr>
                    <a:xfrm>
                      <a:off x="1479201" y="2601800"/>
                      <a:ext cx="508062" cy="671842"/>
                      <a:chOff x="1476820" y="2601800"/>
                      <a:chExt cx="508062" cy="671842"/>
                    </a:xfrm>
                  </p:grpSpPr>
                  <p:grpSp>
                    <p:nvGrpSpPr>
                      <p:cNvPr id="648" name="그룹 647"/>
                      <p:cNvGrpSpPr/>
                      <p:nvPr/>
                    </p:nvGrpSpPr>
                    <p:grpSpPr>
                      <a:xfrm>
                        <a:off x="1476820" y="2601800"/>
                        <a:ext cx="508062" cy="329627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653" name="직사각형 652"/>
                        <p:cNvSpPr/>
                        <p:nvPr/>
                      </p:nvSpPr>
                      <p:spPr>
                        <a:xfrm>
                          <a:off x="5333903" y="2870094"/>
                          <a:ext cx="1811769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8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7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654" name="직선 연결선 653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9" cy="1159562"/>
                        </a:xfrm>
                        <a:prstGeom prst="line">
                          <a:avLst/>
                        </a:prstGeom>
                        <a:solidFill>
                          <a:schemeClr val="bg1"/>
                        </a:solidFill>
                        <a:ln w="9528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miter/>
                        </a:ln>
                      </p:spPr>
                    </p:cxnSp>
                    <p:cxnSp>
                      <p:nvCxnSpPr>
                        <p:cNvPr id="655" name="직선 연결선 654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solidFill>
                          <a:schemeClr val="bg1"/>
                        </a:solidFill>
                        <a:ln w="9528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miter/>
                        </a:ln>
                      </p:spPr>
                    </p:cxnSp>
                  </p:grpSp>
                  <p:grpSp>
                    <p:nvGrpSpPr>
                      <p:cNvPr id="649" name="그룹 648"/>
                      <p:cNvGrpSpPr/>
                      <p:nvPr/>
                    </p:nvGrpSpPr>
                    <p:grpSpPr>
                      <a:xfrm>
                        <a:off x="1476820" y="2944015"/>
                        <a:ext cx="508062" cy="329627"/>
                        <a:chOff x="5333903" y="2870094"/>
                        <a:chExt cx="1811769" cy="1166413"/>
                      </a:xfrm>
                    </p:grpSpPr>
                    <p:sp>
                      <p:nvSpPr>
                        <p:cNvPr id="650" name="직사각형 649"/>
                        <p:cNvSpPr/>
                        <p:nvPr/>
                      </p:nvSpPr>
                      <p:spPr>
                        <a:xfrm>
                          <a:off x="5333903" y="2870094"/>
                          <a:ext cx="1811769" cy="11664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175">
                          <a:noFill/>
                          <a:prstDash val="solid"/>
                          <a:miter/>
                        </a:ln>
                      </p:spPr>
                      <p:txBody>
                        <a:bodyPr vert="horz" wrap="none" lIns="107999" tIns="45720" rIns="107999" bIns="45720" anchor="ctr" anchorCtr="1" compatLnSpc="1"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ko-KR" sz="7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651" name="직선 연결선 650"/>
                        <p:cNvCxnSpPr/>
                        <p:nvPr/>
                      </p:nvCxnSpPr>
                      <p:spPr>
                        <a:xfrm>
                          <a:off x="5333903" y="2870094"/>
                          <a:ext cx="1811769" cy="1159562"/>
                        </a:xfrm>
                        <a:prstGeom prst="line">
                          <a:avLst/>
                        </a:prstGeom>
                        <a:solidFill>
                          <a:schemeClr val="bg1"/>
                        </a:solidFill>
                        <a:ln w="9528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miter/>
                        </a:ln>
                      </p:spPr>
                    </p:cxnSp>
                    <p:cxnSp>
                      <p:nvCxnSpPr>
                        <p:cNvPr id="652" name="직선 연결선 651"/>
                        <p:cNvCxnSpPr/>
                        <p:nvPr/>
                      </p:nvCxnSpPr>
                      <p:spPr>
                        <a:xfrm flipH="1">
                          <a:off x="5333903" y="2870094"/>
                          <a:ext cx="1811769" cy="1166413"/>
                        </a:xfrm>
                        <a:prstGeom prst="line">
                          <a:avLst/>
                        </a:prstGeom>
                        <a:solidFill>
                          <a:schemeClr val="bg1"/>
                        </a:solidFill>
                        <a:ln w="9528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miter/>
                        </a:ln>
                      </p:spPr>
                    </p:cxnSp>
                  </p:grpSp>
                </p:grpSp>
              </p:grpSp>
            </p:grpSp>
          </p:grpSp>
          <p:sp>
            <p:nvSpPr>
              <p:cNvPr id="639" name="Rectangle 27"/>
              <p:cNvSpPr/>
              <p:nvPr/>
            </p:nvSpPr>
            <p:spPr>
              <a:xfrm>
                <a:off x="6483192" y="5807162"/>
                <a:ext cx="776882" cy="673303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X</a:t>
                </a:r>
              </a:p>
            </p:txBody>
          </p:sp>
        </p:grpSp>
        <p:grpSp>
          <p:nvGrpSpPr>
            <p:cNvPr id="665" name="그룹 664"/>
            <p:cNvGrpSpPr/>
            <p:nvPr/>
          </p:nvGrpSpPr>
          <p:grpSpPr>
            <a:xfrm>
              <a:off x="4885765" y="5781479"/>
              <a:ext cx="1405418" cy="899700"/>
              <a:chOff x="8393453" y="5762427"/>
              <a:chExt cx="1665166" cy="1065981"/>
            </a:xfrm>
          </p:grpSpPr>
          <p:sp>
            <p:nvSpPr>
              <p:cNvPr id="666" name="TextBox 665"/>
              <p:cNvSpPr txBox="1"/>
              <p:nvPr/>
            </p:nvSpPr>
            <p:spPr>
              <a:xfrm>
                <a:off x="8601198" y="6591379"/>
                <a:ext cx="1254171" cy="237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세로 </a:t>
                </a:r>
                <a:r>
                  <a:rPr kumimoji="1" lang="en-US" altLang="ko-KR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r>
                  <a:rPr kumimoji="1" lang="ko-KR" altLang="en-US" sz="7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분할 사용 경우</a:t>
                </a:r>
                <a:endParaRPr kumimoji="1" lang="ko-KR" alt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7" name="직사각형 666"/>
              <p:cNvSpPr/>
              <p:nvPr/>
            </p:nvSpPr>
            <p:spPr>
              <a:xfrm>
                <a:off x="8393453" y="5762427"/>
                <a:ext cx="1665166" cy="7687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668" name="그룹 667"/>
              <p:cNvGrpSpPr/>
              <p:nvPr/>
            </p:nvGrpSpPr>
            <p:grpSpPr>
              <a:xfrm>
                <a:off x="8451884" y="6149376"/>
                <a:ext cx="508062" cy="329627"/>
                <a:chOff x="5333903" y="2870094"/>
                <a:chExt cx="1811769" cy="1166413"/>
              </a:xfrm>
            </p:grpSpPr>
            <p:sp>
              <p:nvSpPr>
                <p:cNvPr id="692" name="직사각형 691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693" name="직선 연결선 692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694" name="직선 연결선 693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669" name="그룹 668"/>
              <p:cNvGrpSpPr/>
              <p:nvPr/>
            </p:nvGrpSpPr>
            <p:grpSpPr>
              <a:xfrm>
                <a:off x="8973007" y="6149376"/>
                <a:ext cx="508062" cy="329627"/>
                <a:chOff x="5333903" y="2870094"/>
                <a:chExt cx="1811769" cy="1166413"/>
              </a:xfrm>
            </p:grpSpPr>
            <p:sp>
              <p:nvSpPr>
                <p:cNvPr id="689" name="직사각형 688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690" name="직선 연결선 689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691" name="직선 연결선 690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670" name="그룹 669"/>
              <p:cNvGrpSpPr/>
              <p:nvPr/>
            </p:nvGrpSpPr>
            <p:grpSpPr>
              <a:xfrm>
                <a:off x="9494506" y="5807161"/>
                <a:ext cx="508062" cy="671842"/>
                <a:chOff x="1476820" y="2601800"/>
                <a:chExt cx="508062" cy="671842"/>
              </a:xfrm>
            </p:grpSpPr>
            <p:grpSp>
              <p:nvGrpSpPr>
                <p:cNvPr id="681" name="그룹 680"/>
                <p:cNvGrpSpPr/>
                <p:nvPr/>
              </p:nvGrpSpPr>
              <p:grpSpPr>
                <a:xfrm>
                  <a:off x="1476820" y="2601800"/>
                  <a:ext cx="508062" cy="329627"/>
                  <a:chOff x="5333903" y="2870094"/>
                  <a:chExt cx="1811769" cy="1166413"/>
                </a:xfrm>
              </p:grpSpPr>
              <p:sp>
                <p:nvSpPr>
                  <p:cNvPr id="686" name="직사각형 685"/>
                  <p:cNvSpPr/>
                  <p:nvPr/>
                </p:nvSpPr>
                <p:spPr>
                  <a:xfrm>
                    <a:off x="5333903" y="2870094"/>
                    <a:ext cx="1811769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687" name="직선 연결선 686"/>
                  <p:cNvCxnSpPr/>
                  <p:nvPr/>
                </p:nvCxnSpPr>
                <p:spPr>
                  <a:xfrm>
                    <a:off x="5333903" y="2870094"/>
                    <a:ext cx="1811769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9528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688" name="직선 연결선 687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9528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682" name="그룹 681"/>
                <p:cNvGrpSpPr/>
                <p:nvPr/>
              </p:nvGrpSpPr>
              <p:grpSpPr>
                <a:xfrm>
                  <a:off x="1476820" y="2944015"/>
                  <a:ext cx="508062" cy="329627"/>
                  <a:chOff x="5333903" y="2870094"/>
                  <a:chExt cx="1811769" cy="1166413"/>
                </a:xfrm>
              </p:grpSpPr>
              <p:sp>
                <p:nvSpPr>
                  <p:cNvPr id="683" name="직사각형 682"/>
                  <p:cNvSpPr/>
                  <p:nvPr/>
                </p:nvSpPr>
                <p:spPr>
                  <a:xfrm>
                    <a:off x="5333903" y="2870094"/>
                    <a:ext cx="1811769" cy="116641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  <a:prstDash val="solid"/>
                    <a:miter/>
                  </a:ln>
                </p:spPr>
                <p:txBody>
                  <a:bodyPr vert="horz" wrap="none" lIns="107999" tIns="45720" rIns="107999" bIns="45720" anchor="ctr" anchorCtr="1" compatLnSpc="1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cxnSp>
                <p:nvCxnSpPr>
                  <p:cNvPr id="684" name="직선 연결선 683"/>
                  <p:cNvCxnSpPr/>
                  <p:nvPr/>
                </p:nvCxnSpPr>
                <p:spPr>
                  <a:xfrm>
                    <a:off x="5333903" y="2870094"/>
                    <a:ext cx="1811769" cy="1159562"/>
                  </a:xfrm>
                  <a:prstGeom prst="line">
                    <a:avLst/>
                  </a:prstGeom>
                  <a:solidFill>
                    <a:schemeClr val="bg1"/>
                  </a:solidFill>
                  <a:ln w="9528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</p:cxnSp>
              <p:cxnSp>
                <p:nvCxnSpPr>
                  <p:cNvPr id="685" name="직선 연결선 684"/>
                  <p:cNvCxnSpPr/>
                  <p:nvPr/>
                </p:nvCxnSpPr>
                <p:spPr>
                  <a:xfrm flipH="1">
                    <a:off x="5333903" y="2870094"/>
                    <a:ext cx="1811769" cy="1166413"/>
                  </a:xfrm>
                  <a:prstGeom prst="line">
                    <a:avLst/>
                  </a:prstGeom>
                  <a:solidFill>
                    <a:schemeClr val="bg1"/>
                  </a:solidFill>
                  <a:ln w="9528">
                    <a:solidFill>
                      <a:schemeClr val="bg1">
                        <a:lumMod val="85000"/>
                      </a:schemeClr>
                    </a:solidFill>
                    <a:prstDash val="solid"/>
                    <a:miter/>
                  </a:ln>
                </p:spPr>
              </p:cxnSp>
            </p:grpSp>
          </p:grpSp>
          <p:grpSp>
            <p:nvGrpSpPr>
              <p:cNvPr id="671" name="그룹 670"/>
              <p:cNvGrpSpPr/>
              <p:nvPr/>
            </p:nvGrpSpPr>
            <p:grpSpPr>
              <a:xfrm>
                <a:off x="8451884" y="5810106"/>
                <a:ext cx="508062" cy="329627"/>
                <a:chOff x="5333903" y="2870094"/>
                <a:chExt cx="1811769" cy="1166413"/>
              </a:xfrm>
            </p:grpSpPr>
            <p:sp>
              <p:nvSpPr>
                <p:cNvPr id="678" name="직사각형 677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679" name="직선 연결선 678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680" name="직선 연결선 679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672" name="그룹 671"/>
              <p:cNvGrpSpPr/>
              <p:nvPr/>
            </p:nvGrpSpPr>
            <p:grpSpPr>
              <a:xfrm>
                <a:off x="8973007" y="5810106"/>
                <a:ext cx="508062" cy="329627"/>
                <a:chOff x="5333903" y="2870094"/>
                <a:chExt cx="1811769" cy="1166413"/>
              </a:xfrm>
            </p:grpSpPr>
            <p:sp>
              <p:nvSpPr>
                <p:cNvPr id="675" name="직사각형 674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676" name="직선 연결선 675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677" name="직선 연결선 676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sp>
            <p:nvSpPr>
              <p:cNvPr id="673" name="Rectangle 27"/>
              <p:cNvSpPr/>
              <p:nvPr/>
            </p:nvSpPr>
            <p:spPr>
              <a:xfrm>
                <a:off x="8452278" y="5807163"/>
                <a:ext cx="1028791" cy="327690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X</a:t>
                </a:r>
              </a:p>
            </p:txBody>
          </p:sp>
        </p:grpSp>
        <p:grpSp>
          <p:nvGrpSpPr>
            <p:cNvPr id="714" name="그룹 713"/>
            <p:cNvGrpSpPr/>
            <p:nvPr/>
          </p:nvGrpSpPr>
          <p:grpSpPr>
            <a:xfrm>
              <a:off x="1928430" y="6284034"/>
              <a:ext cx="427917" cy="103477"/>
              <a:chOff x="5333903" y="2870094"/>
              <a:chExt cx="1811769" cy="1166413"/>
            </a:xfrm>
          </p:grpSpPr>
          <p:sp>
            <p:nvSpPr>
              <p:cNvPr id="715" name="직사각형 714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716" name="직선 연결선 715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717" name="직선 연결선 716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cxnSp>
          <p:nvCxnSpPr>
            <p:cNvPr id="718" name="직선 연결선 717"/>
            <p:cNvCxnSpPr>
              <a:endCxn id="606" idx="3"/>
            </p:cNvCxnSpPr>
            <p:nvPr/>
          </p:nvCxnSpPr>
          <p:spPr>
            <a:xfrm>
              <a:off x="373115" y="6102755"/>
              <a:ext cx="1408581" cy="314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직선 연결선 718"/>
            <p:cNvCxnSpPr/>
            <p:nvPr/>
          </p:nvCxnSpPr>
          <p:spPr>
            <a:xfrm>
              <a:off x="1309965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직선 연결선 721"/>
            <p:cNvCxnSpPr/>
            <p:nvPr/>
          </p:nvCxnSpPr>
          <p:spPr>
            <a:xfrm>
              <a:off x="838234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직선 연결선 725"/>
            <p:cNvCxnSpPr/>
            <p:nvPr/>
          </p:nvCxnSpPr>
          <p:spPr>
            <a:xfrm>
              <a:off x="1865365" y="6102755"/>
              <a:ext cx="1408581" cy="314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직선 연결선 726"/>
            <p:cNvCxnSpPr/>
            <p:nvPr/>
          </p:nvCxnSpPr>
          <p:spPr>
            <a:xfrm>
              <a:off x="2802215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직선 연결선 727"/>
            <p:cNvCxnSpPr/>
            <p:nvPr/>
          </p:nvCxnSpPr>
          <p:spPr>
            <a:xfrm>
              <a:off x="2356381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직선 연결선 728"/>
            <p:cNvCxnSpPr/>
            <p:nvPr/>
          </p:nvCxnSpPr>
          <p:spPr>
            <a:xfrm>
              <a:off x="3383015" y="6102755"/>
              <a:ext cx="1408581" cy="314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직선 연결선 729"/>
            <p:cNvCxnSpPr/>
            <p:nvPr/>
          </p:nvCxnSpPr>
          <p:spPr>
            <a:xfrm>
              <a:off x="4319865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직선 연결선 730"/>
            <p:cNvCxnSpPr/>
            <p:nvPr/>
          </p:nvCxnSpPr>
          <p:spPr>
            <a:xfrm>
              <a:off x="3848134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직선 연결선 731"/>
            <p:cNvCxnSpPr/>
            <p:nvPr/>
          </p:nvCxnSpPr>
          <p:spPr>
            <a:xfrm>
              <a:off x="4875265" y="6102755"/>
              <a:ext cx="1408581" cy="3143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직선 연결선 732"/>
            <p:cNvCxnSpPr/>
            <p:nvPr/>
          </p:nvCxnSpPr>
          <p:spPr>
            <a:xfrm>
              <a:off x="5812115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직선 연결선 733"/>
            <p:cNvCxnSpPr/>
            <p:nvPr/>
          </p:nvCxnSpPr>
          <p:spPr>
            <a:xfrm>
              <a:off x="5340384" y="5778470"/>
              <a:ext cx="0" cy="64539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3" name="그룹 882"/>
          <p:cNvGrpSpPr/>
          <p:nvPr/>
        </p:nvGrpSpPr>
        <p:grpSpPr>
          <a:xfrm>
            <a:off x="5331582" y="2647245"/>
            <a:ext cx="2091294" cy="1379641"/>
            <a:chOff x="378148" y="2557066"/>
            <a:chExt cx="1665166" cy="1098521"/>
          </a:xfrm>
        </p:grpSpPr>
        <p:sp>
          <p:nvSpPr>
            <p:cNvPr id="884" name="직사각형 883"/>
            <p:cNvSpPr/>
            <p:nvPr/>
          </p:nvSpPr>
          <p:spPr>
            <a:xfrm>
              <a:off x="378148" y="2557066"/>
              <a:ext cx="1665166" cy="7687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5" name="TextBox 884"/>
            <p:cNvSpPr txBox="1"/>
            <p:nvPr/>
          </p:nvSpPr>
          <p:spPr>
            <a:xfrm>
              <a:off x="694726" y="3386018"/>
              <a:ext cx="1036506" cy="26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화면 분할 </a:t>
              </a: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지도 활용 구조</a:t>
              </a: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86" name="그룹 885"/>
            <p:cNvGrpSpPr/>
            <p:nvPr/>
          </p:nvGrpSpPr>
          <p:grpSpPr>
            <a:xfrm>
              <a:off x="436578" y="2601800"/>
              <a:ext cx="1026764" cy="669906"/>
              <a:chOff x="5333899" y="2870094"/>
              <a:chExt cx="3661481" cy="2370518"/>
            </a:xfrm>
          </p:grpSpPr>
          <p:sp>
            <p:nvSpPr>
              <p:cNvPr id="891" name="직사각형 890"/>
              <p:cNvSpPr/>
              <p:nvPr/>
            </p:nvSpPr>
            <p:spPr>
              <a:xfrm>
                <a:off x="5333899" y="2870098"/>
                <a:ext cx="3650155" cy="237051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892" name="직선 연결선 891"/>
              <p:cNvCxnSpPr/>
              <p:nvPr/>
            </p:nvCxnSpPr>
            <p:spPr>
              <a:xfrm>
                <a:off x="5333903" y="2870094"/>
                <a:ext cx="3661473" cy="234340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893" name="직선 연결선 892"/>
              <p:cNvCxnSpPr/>
              <p:nvPr/>
            </p:nvCxnSpPr>
            <p:spPr>
              <a:xfrm flipH="1">
                <a:off x="5333899" y="2870098"/>
                <a:ext cx="3661481" cy="2343398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887" name="그룹 886"/>
            <p:cNvGrpSpPr/>
            <p:nvPr/>
          </p:nvGrpSpPr>
          <p:grpSpPr>
            <a:xfrm>
              <a:off x="1476820" y="2601800"/>
              <a:ext cx="508062" cy="671842"/>
              <a:chOff x="5333903" y="1659138"/>
              <a:chExt cx="1811769" cy="2377370"/>
            </a:xfrm>
          </p:grpSpPr>
          <p:sp>
            <p:nvSpPr>
              <p:cNvPr id="888" name="직사각형 887"/>
              <p:cNvSpPr/>
              <p:nvPr/>
            </p:nvSpPr>
            <p:spPr>
              <a:xfrm>
                <a:off x="5333903" y="1659138"/>
                <a:ext cx="1811769" cy="237737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889" name="직선 연결선 888"/>
              <p:cNvCxnSpPr/>
              <p:nvPr/>
            </p:nvCxnSpPr>
            <p:spPr>
              <a:xfrm>
                <a:off x="5344804" y="1659142"/>
                <a:ext cx="1800868" cy="2370516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890" name="직선 연결선 889"/>
              <p:cNvCxnSpPr/>
              <p:nvPr/>
            </p:nvCxnSpPr>
            <p:spPr>
              <a:xfrm flipH="1">
                <a:off x="5333903" y="1659142"/>
                <a:ext cx="1811769" cy="2377366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</p:grpSp>
      <p:grpSp>
        <p:nvGrpSpPr>
          <p:cNvPr id="894" name="그룹 893"/>
          <p:cNvGrpSpPr/>
          <p:nvPr/>
        </p:nvGrpSpPr>
        <p:grpSpPr>
          <a:xfrm>
            <a:off x="2855341" y="2647245"/>
            <a:ext cx="2091294" cy="1379641"/>
            <a:chOff x="378148" y="2557066"/>
            <a:chExt cx="1665166" cy="1098521"/>
          </a:xfrm>
        </p:grpSpPr>
        <p:sp>
          <p:nvSpPr>
            <p:cNvPr id="895" name="TextBox 894"/>
            <p:cNvSpPr txBox="1"/>
            <p:nvPr/>
          </p:nvSpPr>
          <p:spPr>
            <a:xfrm>
              <a:off x="694726" y="3386018"/>
              <a:ext cx="1036506" cy="269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화면 분할 </a:t>
              </a: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</a:p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지도 활용 구조</a:t>
              </a: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6" name="직사각형 895"/>
            <p:cNvSpPr/>
            <p:nvPr/>
          </p:nvSpPr>
          <p:spPr>
            <a:xfrm>
              <a:off x="378148" y="2557066"/>
              <a:ext cx="1665166" cy="7687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97" name="그룹 896"/>
            <p:cNvGrpSpPr/>
            <p:nvPr/>
          </p:nvGrpSpPr>
          <p:grpSpPr>
            <a:xfrm>
              <a:off x="436578" y="2601800"/>
              <a:ext cx="1026764" cy="669906"/>
              <a:chOff x="5333899" y="2870094"/>
              <a:chExt cx="3661481" cy="2370518"/>
            </a:xfrm>
          </p:grpSpPr>
          <p:sp>
            <p:nvSpPr>
              <p:cNvPr id="906" name="직사각형 905"/>
              <p:cNvSpPr/>
              <p:nvPr/>
            </p:nvSpPr>
            <p:spPr>
              <a:xfrm>
                <a:off x="5333899" y="2870098"/>
                <a:ext cx="3661477" cy="237051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907" name="직선 연결선 906"/>
              <p:cNvCxnSpPr/>
              <p:nvPr/>
            </p:nvCxnSpPr>
            <p:spPr>
              <a:xfrm>
                <a:off x="5333903" y="2870094"/>
                <a:ext cx="3661473" cy="234340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08" name="직선 연결선 907"/>
              <p:cNvCxnSpPr/>
              <p:nvPr/>
            </p:nvCxnSpPr>
            <p:spPr>
              <a:xfrm flipH="1">
                <a:off x="5333899" y="2870098"/>
                <a:ext cx="3661481" cy="2343398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898" name="그룹 897"/>
            <p:cNvGrpSpPr/>
            <p:nvPr/>
          </p:nvGrpSpPr>
          <p:grpSpPr>
            <a:xfrm>
              <a:off x="1476820" y="2601800"/>
              <a:ext cx="510443" cy="329627"/>
              <a:chOff x="5333903" y="2870094"/>
              <a:chExt cx="1820260" cy="1166413"/>
            </a:xfrm>
          </p:grpSpPr>
          <p:sp>
            <p:nvSpPr>
              <p:cNvPr id="903" name="직사각형 902"/>
              <p:cNvSpPr/>
              <p:nvPr/>
            </p:nvSpPr>
            <p:spPr>
              <a:xfrm>
                <a:off x="5342394" y="2870094"/>
                <a:ext cx="1811769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904" name="직선 연결선 903"/>
              <p:cNvCxnSpPr/>
              <p:nvPr/>
            </p:nvCxnSpPr>
            <p:spPr>
              <a:xfrm>
                <a:off x="5333903" y="2881265"/>
                <a:ext cx="1811769" cy="1148391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05" name="직선 연결선 904"/>
              <p:cNvCxnSpPr/>
              <p:nvPr/>
            </p:nvCxnSpPr>
            <p:spPr>
              <a:xfrm flipH="1">
                <a:off x="5342394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899" name="그룹 898"/>
            <p:cNvGrpSpPr/>
            <p:nvPr/>
          </p:nvGrpSpPr>
          <p:grpSpPr>
            <a:xfrm>
              <a:off x="1476820" y="2944015"/>
              <a:ext cx="510443" cy="329627"/>
              <a:chOff x="5333903" y="2870094"/>
              <a:chExt cx="1820260" cy="1166413"/>
            </a:xfrm>
          </p:grpSpPr>
          <p:sp>
            <p:nvSpPr>
              <p:cNvPr id="900" name="직사각형 899"/>
              <p:cNvSpPr/>
              <p:nvPr/>
            </p:nvSpPr>
            <p:spPr>
              <a:xfrm>
                <a:off x="5342394" y="2870094"/>
                <a:ext cx="1811769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901" name="직선 연결선 900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02" name="직선 연결선 901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</p:grpSp>
      <p:grpSp>
        <p:nvGrpSpPr>
          <p:cNvPr id="957" name="그룹 956"/>
          <p:cNvGrpSpPr/>
          <p:nvPr/>
        </p:nvGrpSpPr>
        <p:grpSpPr>
          <a:xfrm>
            <a:off x="2849067" y="4149362"/>
            <a:ext cx="2091294" cy="1379641"/>
            <a:chOff x="7807870" y="2420605"/>
            <a:chExt cx="2091294" cy="1379641"/>
          </a:xfrm>
        </p:grpSpPr>
        <p:sp>
          <p:nvSpPr>
            <p:cNvPr id="958" name="직사각형 957"/>
            <p:cNvSpPr/>
            <p:nvPr/>
          </p:nvSpPr>
          <p:spPr>
            <a:xfrm>
              <a:off x="7807870" y="2420605"/>
              <a:ext cx="2091294" cy="965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59" name="그룹 958"/>
            <p:cNvGrpSpPr/>
            <p:nvPr/>
          </p:nvGrpSpPr>
          <p:grpSpPr>
            <a:xfrm>
              <a:off x="8537213" y="2476787"/>
              <a:ext cx="638079" cy="413981"/>
              <a:chOff x="5333903" y="2870094"/>
              <a:chExt cx="1811769" cy="1166413"/>
            </a:xfrm>
          </p:grpSpPr>
          <p:sp>
            <p:nvSpPr>
              <p:cNvPr id="977" name="직사각형 976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978" name="직선 연결선 977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79" name="직선 연결선 978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960" name="그룹 959"/>
            <p:cNvGrpSpPr/>
            <p:nvPr/>
          </p:nvGrpSpPr>
          <p:grpSpPr>
            <a:xfrm>
              <a:off x="8537213" y="2906577"/>
              <a:ext cx="638079" cy="413981"/>
              <a:chOff x="5333903" y="2870094"/>
              <a:chExt cx="1811769" cy="1166413"/>
            </a:xfrm>
          </p:grpSpPr>
          <p:sp>
            <p:nvSpPr>
              <p:cNvPr id="974" name="직사각형 973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975" name="직선 연결선 974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76" name="직선 연결선 975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961" name="그룹 960"/>
            <p:cNvGrpSpPr/>
            <p:nvPr/>
          </p:nvGrpSpPr>
          <p:grpSpPr>
            <a:xfrm>
              <a:off x="9192134" y="2476787"/>
              <a:ext cx="644533" cy="843772"/>
              <a:chOff x="5333903" y="2870094"/>
              <a:chExt cx="1830095" cy="2377369"/>
            </a:xfrm>
          </p:grpSpPr>
          <p:sp>
            <p:nvSpPr>
              <p:cNvPr id="971" name="직사각형 970"/>
              <p:cNvSpPr/>
              <p:nvPr/>
            </p:nvSpPr>
            <p:spPr>
              <a:xfrm>
                <a:off x="5333903" y="2870098"/>
                <a:ext cx="1811769" cy="237051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972" name="직선 연결선 971"/>
              <p:cNvCxnSpPr/>
              <p:nvPr/>
            </p:nvCxnSpPr>
            <p:spPr>
              <a:xfrm>
                <a:off x="5333903" y="2870094"/>
                <a:ext cx="1830095" cy="2377369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73" name="직선 연결선 972"/>
              <p:cNvCxnSpPr/>
              <p:nvPr/>
            </p:nvCxnSpPr>
            <p:spPr>
              <a:xfrm flipH="1">
                <a:off x="5343941" y="2870094"/>
                <a:ext cx="1801731" cy="2377369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962" name="그룹 961"/>
            <p:cNvGrpSpPr/>
            <p:nvPr/>
          </p:nvGrpSpPr>
          <p:grpSpPr>
            <a:xfrm>
              <a:off x="7880789" y="2476787"/>
              <a:ext cx="638079" cy="413981"/>
              <a:chOff x="5333903" y="2870094"/>
              <a:chExt cx="1811769" cy="1166413"/>
            </a:xfrm>
          </p:grpSpPr>
          <p:sp>
            <p:nvSpPr>
              <p:cNvPr id="968" name="직사각형 967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969" name="직선 연결선 968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70" name="직선 연결선 969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963" name="그룹 962"/>
            <p:cNvGrpSpPr/>
            <p:nvPr/>
          </p:nvGrpSpPr>
          <p:grpSpPr>
            <a:xfrm>
              <a:off x="7880789" y="2906577"/>
              <a:ext cx="638079" cy="413981"/>
              <a:chOff x="5333903" y="2870094"/>
              <a:chExt cx="1811769" cy="1166413"/>
            </a:xfrm>
          </p:grpSpPr>
          <p:sp>
            <p:nvSpPr>
              <p:cNvPr id="965" name="직사각형 964"/>
              <p:cNvSpPr/>
              <p:nvPr/>
            </p:nvSpPr>
            <p:spPr>
              <a:xfrm>
                <a:off x="5333903" y="2870094"/>
                <a:ext cx="1811769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966" name="직선 연결선 965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967" name="직선 연결선 966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sp>
          <p:nvSpPr>
            <p:cNvPr id="964" name="TextBox 963"/>
            <p:cNvSpPr txBox="1"/>
            <p:nvPr/>
          </p:nvSpPr>
          <p:spPr>
            <a:xfrm>
              <a:off x="8264634" y="3461692"/>
              <a:ext cx="12488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화면 분할 </a:t>
              </a: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</a:t>
              </a:r>
            </a:p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지표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1" lang="ko-KR" altLang="en-US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콘텐츠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활용 구조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028" name="그룹 1027"/>
          <p:cNvGrpSpPr/>
          <p:nvPr/>
        </p:nvGrpSpPr>
        <p:grpSpPr>
          <a:xfrm>
            <a:off x="378148" y="4150087"/>
            <a:ext cx="2091294" cy="1379641"/>
            <a:chOff x="2846244" y="3943034"/>
            <a:chExt cx="2091294" cy="1379641"/>
          </a:xfrm>
        </p:grpSpPr>
        <p:sp>
          <p:nvSpPr>
            <p:cNvPr id="1029" name="TextBox 1028"/>
            <p:cNvSpPr txBox="1"/>
            <p:nvPr/>
          </p:nvSpPr>
          <p:spPr>
            <a:xfrm>
              <a:off x="3303008" y="4984121"/>
              <a:ext cx="1307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화면 분할 </a:t>
              </a: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4</a:t>
              </a:r>
            </a:p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지표</a:t>
              </a: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1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콘텐츠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활용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구조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030" name="그룹 1029"/>
            <p:cNvGrpSpPr/>
            <p:nvPr/>
          </p:nvGrpSpPr>
          <p:grpSpPr>
            <a:xfrm>
              <a:off x="2846244" y="3943034"/>
              <a:ext cx="2091294" cy="965486"/>
              <a:chOff x="2846244" y="3943034"/>
              <a:chExt cx="2091294" cy="965486"/>
            </a:xfrm>
          </p:grpSpPr>
          <p:sp>
            <p:nvSpPr>
              <p:cNvPr id="1031" name="직사각형 1030"/>
              <p:cNvSpPr/>
              <p:nvPr/>
            </p:nvSpPr>
            <p:spPr>
              <a:xfrm>
                <a:off x="2846244" y="3943034"/>
                <a:ext cx="2091294" cy="9654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032" name="그룹 1031"/>
              <p:cNvGrpSpPr/>
              <p:nvPr/>
            </p:nvGrpSpPr>
            <p:grpSpPr>
              <a:xfrm>
                <a:off x="2919164" y="3999216"/>
                <a:ext cx="638079" cy="413981"/>
                <a:chOff x="5333903" y="2870094"/>
                <a:chExt cx="1811769" cy="1166413"/>
              </a:xfrm>
            </p:grpSpPr>
            <p:sp>
              <p:nvSpPr>
                <p:cNvPr id="1049" name="직사각형 1048"/>
                <p:cNvSpPr/>
                <p:nvPr/>
              </p:nvSpPr>
              <p:spPr>
                <a:xfrm>
                  <a:off x="5333903" y="2870094"/>
                  <a:ext cx="1795586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050" name="직선 연결선 1049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051" name="직선 연결선 1050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033" name="그룹 1032"/>
              <p:cNvGrpSpPr/>
              <p:nvPr/>
            </p:nvGrpSpPr>
            <p:grpSpPr>
              <a:xfrm>
                <a:off x="2919164" y="4429006"/>
                <a:ext cx="638079" cy="413981"/>
                <a:chOff x="5333903" y="2870094"/>
                <a:chExt cx="1811769" cy="1166413"/>
              </a:xfrm>
            </p:grpSpPr>
            <p:sp>
              <p:nvSpPr>
                <p:cNvPr id="1046" name="직사각형 1045"/>
                <p:cNvSpPr/>
                <p:nvPr/>
              </p:nvSpPr>
              <p:spPr>
                <a:xfrm>
                  <a:off x="5333903" y="2870094"/>
                  <a:ext cx="1795586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047" name="직선 연결선 1046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048" name="직선 연결선 1047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034" name="그룹 1033"/>
              <p:cNvGrpSpPr/>
              <p:nvPr/>
            </p:nvGrpSpPr>
            <p:grpSpPr>
              <a:xfrm>
                <a:off x="3572571" y="3999216"/>
                <a:ext cx="644533" cy="843772"/>
                <a:chOff x="5333903" y="2870094"/>
                <a:chExt cx="1830095" cy="2377369"/>
              </a:xfrm>
            </p:grpSpPr>
            <p:sp>
              <p:nvSpPr>
                <p:cNvPr id="1043" name="직사각형 1042"/>
                <p:cNvSpPr/>
                <p:nvPr/>
              </p:nvSpPr>
              <p:spPr>
                <a:xfrm>
                  <a:off x="5333903" y="2870098"/>
                  <a:ext cx="1811769" cy="237051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044" name="직선 연결선 1043"/>
                <p:cNvCxnSpPr/>
                <p:nvPr/>
              </p:nvCxnSpPr>
              <p:spPr>
                <a:xfrm>
                  <a:off x="5333903" y="2870094"/>
                  <a:ext cx="1830095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045" name="직선 연결선 1044"/>
                <p:cNvCxnSpPr/>
                <p:nvPr/>
              </p:nvCxnSpPr>
              <p:spPr>
                <a:xfrm flipH="1">
                  <a:off x="5343941" y="2870094"/>
                  <a:ext cx="1801731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035" name="그룹 1034"/>
              <p:cNvGrpSpPr/>
              <p:nvPr/>
            </p:nvGrpSpPr>
            <p:grpSpPr>
              <a:xfrm>
                <a:off x="4226075" y="3999216"/>
                <a:ext cx="638079" cy="413981"/>
                <a:chOff x="5333903" y="2870094"/>
                <a:chExt cx="1811769" cy="1166413"/>
              </a:xfrm>
            </p:grpSpPr>
            <p:sp>
              <p:nvSpPr>
                <p:cNvPr id="1040" name="직사각형 1039"/>
                <p:cNvSpPr/>
                <p:nvPr/>
              </p:nvSpPr>
              <p:spPr>
                <a:xfrm>
                  <a:off x="5338147" y="2870094"/>
                  <a:ext cx="1807522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041" name="직선 연결선 1040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042" name="직선 연결선 1041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036" name="그룹 1035"/>
              <p:cNvGrpSpPr/>
              <p:nvPr/>
            </p:nvGrpSpPr>
            <p:grpSpPr>
              <a:xfrm>
                <a:off x="4226075" y="4429006"/>
                <a:ext cx="638079" cy="413981"/>
                <a:chOff x="5333903" y="2870094"/>
                <a:chExt cx="1811769" cy="1166413"/>
              </a:xfrm>
            </p:grpSpPr>
            <p:sp>
              <p:nvSpPr>
                <p:cNvPr id="1037" name="직사각형 1036"/>
                <p:cNvSpPr/>
                <p:nvPr/>
              </p:nvSpPr>
              <p:spPr>
                <a:xfrm>
                  <a:off x="5338147" y="2870094"/>
                  <a:ext cx="1807522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038" name="직선 연결선 1037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039" name="직선 연결선 1038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</p:grpSp>
      </p:grpSp>
      <p:grpSp>
        <p:nvGrpSpPr>
          <p:cNvPr id="1100" name="그룹 1099"/>
          <p:cNvGrpSpPr/>
          <p:nvPr/>
        </p:nvGrpSpPr>
        <p:grpSpPr>
          <a:xfrm>
            <a:off x="7809895" y="2637399"/>
            <a:ext cx="2091294" cy="1502752"/>
            <a:chOff x="370004" y="3943034"/>
            <a:chExt cx="2091294" cy="1502752"/>
          </a:xfrm>
        </p:grpSpPr>
        <p:sp>
          <p:nvSpPr>
            <p:cNvPr id="1101" name="TextBox 1100"/>
            <p:cNvSpPr txBox="1"/>
            <p:nvPr/>
          </p:nvSpPr>
          <p:spPr>
            <a:xfrm>
              <a:off x="826768" y="4984121"/>
              <a:ext cx="1256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화면 분할 </a:t>
              </a: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b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지표</a:t>
              </a: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1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콘텐츠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활용 구조</a:t>
              </a: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102" name="그룹 1101"/>
            <p:cNvGrpSpPr/>
            <p:nvPr/>
          </p:nvGrpSpPr>
          <p:grpSpPr>
            <a:xfrm>
              <a:off x="370004" y="3943034"/>
              <a:ext cx="2091294" cy="965486"/>
              <a:chOff x="370004" y="3943034"/>
              <a:chExt cx="2091294" cy="965486"/>
            </a:xfrm>
          </p:grpSpPr>
          <p:sp>
            <p:nvSpPr>
              <p:cNvPr id="1103" name="직사각형 1102"/>
              <p:cNvSpPr/>
              <p:nvPr/>
            </p:nvSpPr>
            <p:spPr>
              <a:xfrm>
                <a:off x="370004" y="3943034"/>
                <a:ext cx="2091294" cy="9654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104" name="그룹 1103"/>
              <p:cNvGrpSpPr/>
              <p:nvPr/>
            </p:nvGrpSpPr>
            <p:grpSpPr>
              <a:xfrm>
                <a:off x="443387" y="3999216"/>
                <a:ext cx="644533" cy="843772"/>
                <a:chOff x="5333903" y="2870094"/>
                <a:chExt cx="1830095" cy="2377369"/>
              </a:xfrm>
            </p:grpSpPr>
            <p:sp>
              <p:nvSpPr>
                <p:cNvPr id="1121" name="직사각형 1120"/>
                <p:cNvSpPr/>
                <p:nvPr/>
              </p:nvSpPr>
              <p:spPr>
                <a:xfrm>
                  <a:off x="5333903" y="2870098"/>
                  <a:ext cx="1799506" cy="237051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122" name="직선 연결선 1121"/>
                <p:cNvCxnSpPr/>
                <p:nvPr/>
              </p:nvCxnSpPr>
              <p:spPr>
                <a:xfrm>
                  <a:off x="5333903" y="2870094"/>
                  <a:ext cx="1830095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123" name="직선 연결선 1122"/>
                <p:cNvCxnSpPr/>
                <p:nvPr/>
              </p:nvCxnSpPr>
              <p:spPr>
                <a:xfrm flipH="1">
                  <a:off x="5343941" y="2870094"/>
                  <a:ext cx="1801731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105" name="그룹 1104"/>
              <p:cNvGrpSpPr/>
              <p:nvPr/>
            </p:nvGrpSpPr>
            <p:grpSpPr>
              <a:xfrm>
                <a:off x="1094880" y="3999216"/>
                <a:ext cx="636750" cy="413981"/>
                <a:chOff x="5333903" y="2870094"/>
                <a:chExt cx="1811769" cy="1166413"/>
              </a:xfrm>
            </p:grpSpPr>
            <p:sp>
              <p:nvSpPr>
                <p:cNvPr id="1118" name="직사각형 1117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119" name="직선 연결선 1118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120" name="직선 연결선 1119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106" name="그룹 1105"/>
              <p:cNvGrpSpPr/>
              <p:nvPr/>
            </p:nvGrpSpPr>
            <p:grpSpPr>
              <a:xfrm>
                <a:off x="1749833" y="3999216"/>
                <a:ext cx="636751" cy="413981"/>
                <a:chOff x="5333903" y="2870094"/>
                <a:chExt cx="1811769" cy="1166413"/>
              </a:xfrm>
            </p:grpSpPr>
            <p:sp>
              <p:nvSpPr>
                <p:cNvPr id="1115" name="직사각형 1114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116" name="직선 연결선 1115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117" name="직선 연결선 1116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107" name="그룹 1106"/>
              <p:cNvGrpSpPr/>
              <p:nvPr/>
            </p:nvGrpSpPr>
            <p:grpSpPr>
              <a:xfrm>
                <a:off x="1094880" y="4429006"/>
                <a:ext cx="636750" cy="413981"/>
                <a:chOff x="5333903" y="2870094"/>
                <a:chExt cx="1811769" cy="1166413"/>
              </a:xfrm>
            </p:grpSpPr>
            <p:sp>
              <p:nvSpPr>
                <p:cNvPr id="1112" name="직사각형 1111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113" name="직선 연결선 1112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114" name="직선 연결선 1113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108" name="그룹 1107"/>
              <p:cNvGrpSpPr/>
              <p:nvPr/>
            </p:nvGrpSpPr>
            <p:grpSpPr>
              <a:xfrm>
                <a:off x="1749833" y="4429006"/>
                <a:ext cx="636751" cy="413981"/>
                <a:chOff x="5333903" y="2870094"/>
                <a:chExt cx="1811769" cy="1166413"/>
              </a:xfrm>
            </p:grpSpPr>
            <p:sp>
              <p:nvSpPr>
                <p:cNvPr id="1109" name="직사각형 1108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110" name="직선 연결선 1109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111" name="직선 연결선 1110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</p:grpSp>
      </p:grpSp>
      <p:sp>
        <p:nvSpPr>
          <p:cNvPr id="241" name="직사각형 240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5145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2-1-2.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(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 -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지도 활용 시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(6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개의 스크린 기준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390069" y="1476375"/>
          <a:ext cx="9853176" cy="5390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208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9013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화면영역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상세설명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61672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Font typeface="Arial" pitchFamily="34" charset="0"/>
                        <a:buNone/>
                      </a:pPr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12" name="TextBox 711"/>
          <p:cNvSpPr txBox="1"/>
          <p:nvPr/>
        </p:nvSpPr>
        <p:spPr>
          <a:xfrm>
            <a:off x="467544" y="2085063"/>
            <a:ext cx="1728192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1766" marR="0" lvl="0" indent="-17145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지도 분할 조건은 좌측정렬을 기본으로 한다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91766" marR="0" lvl="0" indent="-17145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지도의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 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중요성에 따라  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4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분할 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 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단일구조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로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배치 하는 것을 기본으로 한다</a:t>
            </a:r>
            <a:endParaRPr kumimoji="0" lang="en-US" altLang="ko-KR" sz="90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1766" marR="0" lvl="0" indent="-17145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두 개 이상의 지도 모듈이 존재하지 않도록 배치한다</a:t>
            </a:r>
            <a:endParaRPr kumimoji="0" lang="en-US" altLang="ko-KR" sz="90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1766" marR="0" lvl="0" indent="-17145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90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13" name="TextBox 712"/>
          <p:cNvSpPr txBox="1"/>
          <p:nvPr/>
        </p:nvSpPr>
        <p:spPr>
          <a:xfrm>
            <a:off x="2410998" y="1768438"/>
            <a:ext cx="155266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 가능한 화면 </a:t>
            </a:r>
            <a:endParaRPr kumimoji="0" lang="en-US" altLang="ko-KR" sz="11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522747" y="2719195"/>
            <a:ext cx="7533221" cy="2213564"/>
            <a:chOff x="2522747" y="2187355"/>
            <a:chExt cx="7533221" cy="2213564"/>
          </a:xfrm>
        </p:grpSpPr>
        <p:grpSp>
          <p:nvGrpSpPr>
            <p:cNvPr id="944" name="그룹 943"/>
            <p:cNvGrpSpPr/>
            <p:nvPr/>
          </p:nvGrpSpPr>
          <p:grpSpPr>
            <a:xfrm>
              <a:off x="2522747" y="2187355"/>
              <a:ext cx="3725922" cy="2171669"/>
              <a:chOff x="2526285" y="2114951"/>
              <a:chExt cx="3509988" cy="2045809"/>
            </a:xfrm>
          </p:grpSpPr>
          <p:grpSp>
            <p:nvGrpSpPr>
              <p:cNvPr id="945" name="그룹 944"/>
              <p:cNvGrpSpPr/>
              <p:nvPr/>
            </p:nvGrpSpPr>
            <p:grpSpPr>
              <a:xfrm>
                <a:off x="2526285" y="2114951"/>
                <a:ext cx="3509988" cy="1685140"/>
                <a:chOff x="2276896" y="3629662"/>
                <a:chExt cx="5275512" cy="2174146"/>
              </a:xfrm>
            </p:grpSpPr>
            <p:sp>
              <p:nvSpPr>
                <p:cNvPr id="948" name="직사각형 947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949" name="그룹 948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grpSp>
                <p:nvGrpSpPr>
                  <p:cNvPr id="950" name="그룹 949"/>
                  <p:cNvGrpSpPr/>
                  <p:nvPr/>
                </p:nvGrpSpPr>
                <p:grpSpPr>
                  <a:xfrm>
                    <a:off x="2466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967" name="직사각형 966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968" name="직선 연결선 967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9" name="직선 연결선 968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51" name="그룹 950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964" name="직사각형 963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965" name="직선 연결선 964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6" name="직선 연결선 965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52" name="그룹 951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961" name="직사각형 960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 2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962" name="직선 연결선 961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963" name="직선 연결선 962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  <p:grpSp>
                <p:nvGrpSpPr>
                  <p:cNvPr id="953" name="그룹 952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958" name="직사각형 957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959" name="직선 연결선 958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0" name="직선 연결선 959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54" name="그룹 953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955" name="직사각형 954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 3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956" name="직선 연결선 955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957" name="직선 연결선 956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</p:grpSp>
          </p:grpSp>
          <p:pic>
            <p:nvPicPr>
              <p:cNvPr id="94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9452" y="2214761"/>
                <a:ext cx="2169407" cy="1463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7" name="TextBox 946"/>
              <p:cNvSpPr txBox="1"/>
              <p:nvPr/>
            </p:nvSpPr>
            <p:spPr>
              <a:xfrm>
                <a:off x="2903252" y="3841827"/>
                <a:ext cx="2769945" cy="318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4</a:t>
                </a: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분할 지도 구조</a:t>
                </a:r>
                <a:endPara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</a:t>
                </a:r>
                <a:r>
                  <a:rPr kumimoji="1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지도 중심일 경우</a:t>
                </a:r>
                <a:r>
                  <a:rPr kumimoji="1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970" name="그룹 969"/>
            <p:cNvGrpSpPr/>
            <p:nvPr/>
          </p:nvGrpSpPr>
          <p:grpSpPr>
            <a:xfrm>
              <a:off x="6330046" y="2195671"/>
              <a:ext cx="3725922" cy="2205248"/>
              <a:chOff x="6531636" y="2114951"/>
              <a:chExt cx="3509988" cy="2077443"/>
            </a:xfrm>
          </p:grpSpPr>
          <p:sp>
            <p:nvSpPr>
              <p:cNvPr id="971" name="직사각형 970"/>
              <p:cNvSpPr/>
              <p:nvPr/>
            </p:nvSpPr>
            <p:spPr>
              <a:xfrm>
                <a:off x="7441649" y="3579876"/>
                <a:ext cx="774705" cy="61251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72" name="TextBox 971"/>
              <p:cNvSpPr txBox="1"/>
              <p:nvPr/>
            </p:nvSpPr>
            <p:spPr>
              <a:xfrm>
                <a:off x="6989313" y="3842281"/>
                <a:ext cx="2769945" cy="318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단</a:t>
                </a: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일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지도 구조</a:t>
                </a:r>
                <a:endPara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</a:t>
                </a:r>
                <a:r>
                  <a:rPr kumimoji="1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정보 중심일 경우</a:t>
                </a:r>
                <a:r>
                  <a:rPr kumimoji="1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973" name="그룹 972"/>
              <p:cNvGrpSpPr/>
              <p:nvPr/>
            </p:nvGrpSpPr>
            <p:grpSpPr>
              <a:xfrm>
                <a:off x="6531636" y="2114951"/>
                <a:ext cx="3509988" cy="1685140"/>
                <a:chOff x="2276896" y="3629662"/>
                <a:chExt cx="5275512" cy="2174146"/>
              </a:xfrm>
            </p:grpSpPr>
            <p:sp>
              <p:nvSpPr>
                <p:cNvPr id="976" name="직사각형 975"/>
                <p:cNvSpPr/>
                <p:nvPr/>
              </p:nvSpPr>
              <p:spPr>
                <a:xfrm>
                  <a:off x="2276896" y="3629662"/>
                  <a:ext cx="5275512" cy="2174146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977" name="그룹 976"/>
                <p:cNvGrpSpPr/>
                <p:nvPr/>
              </p:nvGrpSpPr>
              <p:grpSpPr>
                <a:xfrm>
                  <a:off x="2462016" y="3756176"/>
                  <a:ext cx="4905272" cy="1891081"/>
                  <a:chOff x="2466380" y="3756176"/>
                  <a:chExt cx="4905272" cy="1891081"/>
                </a:xfrm>
              </p:grpSpPr>
              <p:grpSp>
                <p:nvGrpSpPr>
                  <p:cNvPr id="978" name="그룹 977"/>
                  <p:cNvGrpSpPr/>
                  <p:nvPr/>
                </p:nvGrpSpPr>
                <p:grpSpPr>
                  <a:xfrm>
                    <a:off x="2466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995" name="직사각형 994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 1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996" name="직선 연결선 995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997" name="직선 연결선 996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  <p:grpSp>
                <p:nvGrpSpPr>
                  <p:cNvPr id="979" name="그룹 978"/>
                  <p:cNvGrpSpPr/>
                  <p:nvPr/>
                </p:nvGrpSpPr>
                <p:grpSpPr>
                  <a:xfrm>
                    <a:off x="411738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992" name="직사각형 991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 3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993" name="직선 연결선 992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994" name="직선 연결선 993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  <p:grpSp>
                <p:nvGrpSpPr>
                  <p:cNvPr id="980" name="그룹 979"/>
                  <p:cNvGrpSpPr/>
                  <p:nvPr/>
                </p:nvGrpSpPr>
                <p:grpSpPr>
                  <a:xfrm>
                    <a:off x="5762030" y="375617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989" name="직사각형 988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 5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990" name="직선 연결선 989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991" name="직선 연결선 990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  <p:grpSp>
                <p:nvGrpSpPr>
                  <p:cNvPr id="981" name="그룹 980"/>
                  <p:cNvGrpSpPr/>
                  <p:nvPr/>
                </p:nvGrpSpPr>
                <p:grpSpPr>
                  <a:xfrm>
                    <a:off x="411738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986" name="직사각형 98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 4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987" name="직선 연결선 98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988" name="직선 연결선 98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  <p:grpSp>
                <p:nvGrpSpPr>
                  <p:cNvPr id="982" name="그룹 981"/>
                  <p:cNvGrpSpPr/>
                  <p:nvPr/>
                </p:nvGrpSpPr>
                <p:grpSpPr>
                  <a:xfrm>
                    <a:off x="5762030" y="4715026"/>
                    <a:ext cx="1609622" cy="932231"/>
                    <a:chOff x="5333903" y="2870094"/>
                    <a:chExt cx="1811769" cy="1166413"/>
                  </a:xfrm>
                </p:grpSpPr>
                <p:sp>
                  <p:nvSpPr>
                    <p:cNvPr id="983" name="직사각형 98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Screen 6</a:t>
                      </a: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984" name="직선 연결선 98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985" name="직선 연결선 98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</p:grpSp>
          </p:grpSp>
          <p:pic>
            <p:nvPicPr>
              <p:cNvPr id="974" name="Picture 6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311" b="22969"/>
              <a:stretch/>
            </p:blipFill>
            <p:spPr bwMode="auto">
              <a:xfrm>
                <a:off x="6654068" y="2956197"/>
                <a:ext cx="1077212" cy="7206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5" name="직사각형 974"/>
              <p:cNvSpPr/>
              <p:nvPr/>
            </p:nvSpPr>
            <p:spPr>
              <a:xfrm>
                <a:off x="6829361" y="3147260"/>
                <a:ext cx="612288" cy="340427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 w="9528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map</a:t>
                </a:r>
              </a:p>
            </p:txBody>
          </p:sp>
        </p:grpSp>
        <p:sp>
          <p:nvSpPr>
            <p:cNvPr id="998" name="직사각형 997"/>
            <p:cNvSpPr/>
            <p:nvPr/>
          </p:nvSpPr>
          <p:spPr>
            <a:xfrm>
              <a:off x="3498781" y="2814831"/>
              <a:ext cx="612288" cy="340427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9528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map</a:t>
              </a:r>
            </a:p>
          </p:txBody>
        </p:sp>
      </p:grpSp>
      <p:sp>
        <p:nvSpPr>
          <p:cNvPr id="366" name="TextBox 365"/>
          <p:cNvSpPr txBox="1"/>
          <p:nvPr/>
        </p:nvSpPr>
        <p:spPr>
          <a:xfrm>
            <a:off x="2410998" y="5396613"/>
            <a:ext cx="17892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1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1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사용할 수 </a:t>
            </a:r>
            <a:r>
              <a:rPr kumimoji="0" lang="ko-KR" altLang="en-US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없는 화면  </a:t>
            </a:r>
            <a:endParaRPr kumimoji="0" lang="en-US" altLang="ko-KR" sz="11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155" name="TextBox 1154"/>
          <p:cNvSpPr txBox="1"/>
          <p:nvPr/>
        </p:nvSpPr>
        <p:spPr>
          <a:xfrm>
            <a:off x="434292" y="1786252"/>
            <a:ext cx="1728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기본규칙</a:t>
            </a:r>
            <a:endParaRPr kumimoji="0" lang="en-US" altLang="ko-KR" sz="9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1230" name="그룹 1229"/>
          <p:cNvGrpSpPr/>
          <p:nvPr/>
        </p:nvGrpSpPr>
        <p:grpSpPr>
          <a:xfrm>
            <a:off x="2522263" y="5781479"/>
            <a:ext cx="1405419" cy="915089"/>
            <a:chOff x="2522263" y="5762427"/>
            <a:chExt cx="1665166" cy="1084214"/>
          </a:xfrm>
        </p:grpSpPr>
        <p:grpSp>
          <p:nvGrpSpPr>
            <p:cNvPr id="1231" name="그룹 1230"/>
            <p:cNvGrpSpPr/>
            <p:nvPr/>
          </p:nvGrpSpPr>
          <p:grpSpPr>
            <a:xfrm>
              <a:off x="2522263" y="5762427"/>
              <a:ext cx="1665166" cy="1084214"/>
              <a:chOff x="4321498" y="2557066"/>
              <a:chExt cx="1665166" cy="1084214"/>
            </a:xfrm>
          </p:grpSpPr>
          <p:sp>
            <p:nvSpPr>
              <p:cNvPr id="1233" name="직사각형 1232"/>
              <p:cNvSpPr/>
              <p:nvPr/>
            </p:nvSpPr>
            <p:spPr>
              <a:xfrm>
                <a:off x="4321498" y="2557066"/>
                <a:ext cx="1665166" cy="7687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234" name="그룹 1233"/>
              <p:cNvGrpSpPr/>
              <p:nvPr/>
            </p:nvGrpSpPr>
            <p:grpSpPr>
              <a:xfrm>
                <a:off x="4379559" y="2601800"/>
                <a:ext cx="1548672" cy="671842"/>
                <a:chOff x="5333903" y="2870094"/>
                <a:chExt cx="5522625" cy="2377370"/>
              </a:xfrm>
            </p:grpSpPr>
            <p:sp>
              <p:nvSpPr>
                <p:cNvPr id="1236" name="직사각형 1235"/>
                <p:cNvSpPr/>
                <p:nvPr/>
              </p:nvSpPr>
              <p:spPr>
                <a:xfrm>
                  <a:off x="5333903" y="2870094"/>
                  <a:ext cx="5522625" cy="237051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237" name="직선 연결선 1236"/>
                <p:cNvCxnSpPr/>
                <p:nvPr/>
              </p:nvCxnSpPr>
              <p:spPr>
                <a:xfrm>
                  <a:off x="5333903" y="2870094"/>
                  <a:ext cx="5522625" cy="2377370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38" name="직선 연결선 1237"/>
                <p:cNvCxnSpPr/>
                <p:nvPr/>
              </p:nvCxnSpPr>
              <p:spPr>
                <a:xfrm flipH="1">
                  <a:off x="5333903" y="2870098"/>
                  <a:ext cx="5522625" cy="2377366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sp>
            <p:nvSpPr>
              <p:cNvPr id="1235" name="TextBox 1234"/>
              <p:cNvSpPr txBox="1"/>
              <p:nvPr/>
            </p:nvSpPr>
            <p:spPr>
              <a:xfrm>
                <a:off x="4529243" y="3386018"/>
                <a:ext cx="1254173" cy="25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6</a:t>
                </a: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화면 사용 경우</a:t>
                </a:r>
              </a:p>
            </p:txBody>
          </p:sp>
        </p:grpSp>
        <p:sp>
          <p:nvSpPr>
            <p:cNvPr id="1232" name="Rectangle 27"/>
            <p:cNvSpPr/>
            <p:nvPr/>
          </p:nvSpPr>
          <p:spPr>
            <a:xfrm>
              <a:off x="2580325" y="5807161"/>
              <a:ext cx="1548672" cy="669906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X</a:t>
              </a:r>
            </a:p>
          </p:txBody>
        </p:sp>
      </p:grpSp>
      <p:grpSp>
        <p:nvGrpSpPr>
          <p:cNvPr id="1239" name="그룹 1238"/>
          <p:cNvGrpSpPr/>
          <p:nvPr/>
        </p:nvGrpSpPr>
        <p:grpSpPr>
          <a:xfrm>
            <a:off x="4025426" y="5781480"/>
            <a:ext cx="1405418" cy="915089"/>
            <a:chOff x="4474738" y="5762427"/>
            <a:chExt cx="1665166" cy="1084214"/>
          </a:xfrm>
        </p:grpSpPr>
        <p:grpSp>
          <p:nvGrpSpPr>
            <p:cNvPr id="1240" name="그룹 1239"/>
            <p:cNvGrpSpPr/>
            <p:nvPr/>
          </p:nvGrpSpPr>
          <p:grpSpPr>
            <a:xfrm>
              <a:off x="4474738" y="5762427"/>
              <a:ext cx="1665166" cy="1084214"/>
              <a:chOff x="2349823" y="2557066"/>
              <a:chExt cx="1665166" cy="1084214"/>
            </a:xfrm>
          </p:grpSpPr>
          <p:sp>
            <p:nvSpPr>
              <p:cNvPr id="1242" name="TextBox 1241"/>
              <p:cNvSpPr txBox="1"/>
              <p:nvPr/>
            </p:nvSpPr>
            <p:spPr>
              <a:xfrm>
                <a:off x="2494860" y="3386018"/>
                <a:ext cx="1379588" cy="25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가로 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분할 사용 경우</a:t>
                </a: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43" name="직사각형 1242"/>
              <p:cNvSpPr/>
              <p:nvPr/>
            </p:nvSpPr>
            <p:spPr>
              <a:xfrm>
                <a:off x="2349823" y="2557066"/>
                <a:ext cx="1665166" cy="7687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244" name="그룹 1243"/>
              <p:cNvGrpSpPr/>
              <p:nvPr/>
            </p:nvGrpSpPr>
            <p:grpSpPr>
              <a:xfrm>
                <a:off x="2408254" y="2601800"/>
                <a:ext cx="513201" cy="671842"/>
                <a:chOff x="5333903" y="2870094"/>
                <a:chExt cx="1830095" cy="2377369"/>
              </a:xfrm>
            </p:grpSpPr>
            <p:sp>
              <p:nvSpPr>
                <p:cNvPr id="1261" name="직사각형 1260"/>
                <p:cNvSpPr/>
                <p:nvPr/>
              </p:nvSpPr>
              <p:spPr>
                <a:xfrm>
                  <a:off x="5333903" y="2870098"/>
                  <a:ext cx="1799506" cy="237051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262" name="직선 연결선 1261"/>
                <p:cNvCxnSpPr/>
                <p:nvPr/>
              </p:nvCxnSpPr>
              <p:spPr>
                <a:xfrm>
                  <a:off x="5333903" y="2870094"/>
                  <a:ext cx="1830095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63" name="직선 연결선 1262"/>
                <p:cNvCxnSpPr/>
                <p:nvPr/>
              </p:nvCxnSpPr>
              <p:spPr>
                <a:xfrm flipH="1">
                  <a:off x="5343941" y="2870094"/>
                  <a:ext cx="1801731" cy="2377369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245" name="그룹 1244"/>
              <p:cNvGrpSpPr/>
              <p:nvPr/>
            </p:nvGrpSpPr>
            <p:grpSpPr>
              <a:xfrm>
                <a:off x="2926996" y="2601800"/>
                <a:ext cx="507004" cy="329627"/>
                <a:chOff x="5333903" y="2870094"/>
                <a:chExt cx="1811769" cy="1166413"/>
              </a:xfrm>
            </p:grpSpPr>
            <p:sp>
              <p:nvSpPr>
                <p:cNvPr id="1258" name="직사각형 1257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259" name="직선 연결선 1258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60" name="직선 연결선 1259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246" name="그룹 1245"/>
              <p:cNvGrpSpPr/>
              <p:nvPr/>
            </p:nvGrpSpPr>
            <p:grpSpPr>
              <a:xfrm>
                <a:off x="3448494" y="2601800"/>
                <a:ext cx="507005" cy="329627"/>
                <a:chOff x="5333903" y="2870094"/>
                <a:chExt cx="1811769" cy="1166413"/>
              </a:xfrm>
            </p:grpSpPr>
            <p:sp>
              <p:nvSpPr>
                <p:cNvPr id="1255" name="직사각형 1254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256" name="직선 연결선 1255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57" name="직선 연결선 1256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247" name="그룹 1246"/>
              <p:cNvGrpSpPr/>
              <p:nvPr/>
            </p:nvGrpSpPr>
            <p:grpSpPr>
              <a:xfrm>
                <a:off x="2926996" y="2944015"/>
                <a:ext cx="507004" cy="329627"/>
                <a:chOff x="5333903" y="2870094"/>
                <a:chExt cx="1811769" cy="1166413"/>
              </a:xfrm>
            </p:grpSpPr>
            <p:sp>
              <p:nvSpPr>
                <p:cNvPr id="1252" name="직사각형 1251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253" name="직선 연결선 1252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54" name="직선 연결선 1253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248" name="그룹 1247"/>
              <p:cNvGrpSpPr/>
              <p:nvPr/>
            </p:nvGrpSpPr>
            <p:grpSpPr>
              <a:xfrm>
                <a:off x="3448494" y="2944015"/>
                <a:ext cx="507005" cy="329627"/>
                <a:chOff x="5333903" y="2870094"/>
                <a:chExt cx="1811769" cy="1166413"/>
              </a:xfrm>
            </p:grpSpPr>
            <p:sp>
              <p:nvSpPr>
                <p:cNvPr id="1249" name="직사각형 1248"/>
                <p:cNvSpPr/>
                <p:nvPr/>
              </p:nvSpPr>
              <p:spPr>
                <a:xfrm>
                  <a:off x="5333903" y="2870094"/>
                  <a:ext cx="1811768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250" name="직선 연결선 1249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251" name="직선 연결선 1250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</p:grpSp>
        <p:sp>
          <p:nvSpPr>
            <p:cNvPr id="1241" name="Rectangle 27"/>
            <p:cNvSpPr/>
            <p:nvPr/>
          </p:nvSpPr>
          <p:spPr>
            <a:xfrm>
              <a:off x="4532950" y="5807161"/>
              <a:ext cx="504842" cy="669906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X</a:t>
              </a:r>
            </a:p>
          </p:txBody>
        </p:sp>
      </p:grpSp>
      <p:grpSp>
        <p:nvGrpSpPr>
          <p:cNvPr id="1264" name="그룹 1263"/>
          <p:cNvGrpSpPr/>
          <p:nvPr/>
        </p:nvGrpSpPr>
        <p:grpSpPr>
          <a:xfrm>
            <a:off x="5528588" y="5781479"/>
            <a:ext cx="1405419" cy="915089"/>
            <a:chOff x="6427493" y="5762427"/>
            <a:chExt cx="1665166" cy="1084214"/>
          </a:xfrm>
        </p:grpSpPr>
        <p:grpSp>
          <p:nvGrpSpPr>
            <p:cNvPr id="1265" name="그룹 1264"/>
            <p:cNvGrpSpPr/>
            <p:nvPr/>
          </p:nvGrpSpPr>
          <p:grpSpPr>
            <a:xfrm>
              <a:off x="6427493" y="5762427"/>
              <a:ext cx="1665166" cy="1084214"/>
              <a:chOff x="378148" y="2557066"/>
              <a:chExt cx="1665166" cy="1084214"/>
            </a:xfrm>
          </p:grpSpPr>
          <p:sp>
            <p:nvSpPr>
              <p:cNvPr id="1267" name="TextBox 1266"/>
              <p:cNvSpPr txBox="1"/>
              <p:nvPr/>
            </p:nvSpPr>
            <p:spPr>
              <a:xfrm>
                <a:off x="523183" y="3386018"/>
                <a:ext cx="1379590" cy="25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세로 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분할 사용 경우</a:t>
                </a: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268" name="그룹 1267"/>
              <p:cNvGrpSpPr/>
              <p:nvPr/>
            </p:nvGrpSpPr>
            <p:grpSpPr>
              <a:xfrm>
                <a:off x="378148" y="2557066"/>
                <a:ext cx="1665166" cy="768756"/>
                <a:chOff x="378148" y="2557066"/>
                <a:chExt cx="1665166" cy="768756"/>
              </a:xfrm>
            </p:grpSpPr>
            <p:sp>
              <p:nvSpPr>
                <p:cNvPr id="1269" name="직사각형 1268"/>
                <p:cNvSpPr/>
                <p:nvPr/>
              </p:nvSpPr>
              <p:spPr>
                <a:xfrm>
                  <a:off x="378148" y="2557066"/>
                  <a:ext cx="1665166" cy="7687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1270" name="그룹 1269"/>
                <p:cNvGrpSpPr/>
                <p:nvPr/>
              </p:nvGrpSpPr>
              <p:grpSpPr>
                <a:xfrm>
                  <a:off x="436578" y="2601800"/>
                  <a:ext cx="1550685" cy="671842"/>
                  <a:chOff x="436578" y="2601800"/>
                  <a:chExt cx="1550685" cy="671842"/>
                </a:xfrm>
              </p:grpSpPr>
              <p:grpSp>
                <p:nvGrpSpPr>
                  <p:cNvPr id="1271" name="그룹 1270"/>
                  <p:cNvGrpSpPr/>
                  <p:nvPr/>
                </p:nvGrpSpPr>
                <p:grpSpPr>
                  <a:xfrm>
                    <a:off x="436578" y="2601800"/>
                    <a:ext cx="1029186" cy="329628"/>
                    <a:chOff x="5333899" y="2870094"/>
                    <a:chExt cx="3670118" cy="1166416"/>
                  </a:xfrm>
                </p:grpSpPr>
                <p:sp>
                  <p:nvSpPr>
                    <p:cNvPr id="1289" name="직사각형 1288"/>
                    <p:cNvSpPr/>
                    <p:nvPr/>
                  </p:nvSpPr>
                  <p:spPr>
                    <a:xfrm>
                      <a:off x="5333899" y="2870098"/>
                      <a:ext cx="3670114" cy="116641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1290" name="직선 연결선 1289"/>
                    <p:cNvCxnSpPr/>
                    <p:nvPr/>
                  </p:nvCxnSpPr>
                  <p:spPr>
                    <a:xfrm>
                      <a:off x="5333903" y="2870094"/>
                      <a:ext cx="3670114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1291" name="직선 연결선 1290"/>
                    <p:cNvCxnSpPr/>
                    <p:nvPr/>
                  </p:nvCxnSpPr>
                  <p:spPr>
                    <a:xfrm flipH="1">
                      <a:off x="5333903" y="2870098"/>
                      <a:ext cx="3670110" cy="1166409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3175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  <p:grpSp>
                <p:nvGrpSpPr>
                  <p:cNvPr id="1272" name="그룹 1271"/>
                  <p:cNvGrpSpPr/>
                  <p:nvPr/>
                </p:nvGrpSpPr>
                <p:grpSpPr>
                  <a:xfrm>
                    <a:off x="436579" y="2944015"/>
                    <a:ext cx="508062" cy="329627"/>
                    <a:chOff x="5333903" y="2870094"/>
                    <a:chExt cx="1811769" cy="1166413"/>
                  </a:xfrm>
                </p:grpSpPr>
                <p:sp>
                  <p:nvSpPr>
                    <p:cNvPr id="1286" name="직사각형 1285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8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1287" name="직선 연결선 1286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9528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1288" name="직선 연결선 1287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9528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  <p:grpSp>
                <p:nvGrpSpPr>
                  <p:cNvPr id="1273" name="그룹 1272"/>
                  <p:cNvGrpSpPr/>
                  <p:nvPr/>
                </p:nvGrpSpPr>
                <p:grpSpPr>
                  <a:xfrm>
                    <a:off x="957702" y="2944015"/>
                    <a:ext cx="508062" cy="329627"/>
                    <a:chOff x="5333903" y="2870094"/>
                    <a:chExt cx="1811769" cy="1166413"/>
                  </a:xfrm>
                </p:grpSpPr>
                <p:sp>
                  <p:nvSpPr>
                    <p:cNvPr id="1283" name="직사각형 1282"/>
                    <p:cNvSpPr/>
                    <p:nvPr/>
                  </p:nvSpPr>
                  <p:spPr>
                    <a:xfrm>
                      <a:off x="5333903" y="2870094"/>
                      <a:ext cx="1811768" cy="116641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  <a:prstDash val="solid"/>
                      <a:miter/>
                    </a:ln>
                  </p:spPr>
                  <p:txBody>
                    <a:bodyPr vert="horz" wrap="none" lIns="107999" tIns="45720" rIns="107999" bIns="45720" anchor="ctr" anchorCtr="1" compatLnSpc="1"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p:txBody>
                </p:sp>
                <p:cxnSp>
                  <p:nvCxnSpPr>
                    <p:cNvPr id="1284" name="직선 연결선 1283"/>
                    <p:cNvCxnSpPr/>
                    <p:nvPr/>
                  </p:nvCxnSpPr>
                  <p:spPr>
                    <a:xfrm>
                      <a:off x="5333903" y="2870094"/>
                      <a:ext cx="1811768" cy="1159562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9528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</p:cxnSp>
                <p:cxnSp>
                  <p:nvCxnSpPr>
                    <p:cNvPr id="1285" name="직선 연결선 1284"/>
                    <p:cNvCxnSpPr/>
                    <p:nvPr/>
                  </p:nvCxnSpPr>
                  <p:spPr>
                    <a:xfrm flipH="1">
                      <a:off x="5333903" y="2870094"/>
                      <a:ext cx="1811769" cy="1166413"/>
                    </a:xfrm>
                    <a:prstGeom prst="line">
                      <a:avLst/>
                    </a:prstGeom>
                    <a:solidFill>
                      <a:schemeClr val="bg1"/>
                    </a:solidFill>
                    <a:ln w="9528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miter/>
                    </a:ln>
                  </p:spPr>
                </p:cxnSp>
              </p:grpSp>
              <p:grpSp>
                <p:nvGrpSpPr>
                  <p:cNvPr id="1274" name="그룹 1273"/>
                  <p:cNvGrpSpPr/>
                  <p:nvPr/>
                </p:nvGrpSpPr>
                <p:grpSpPr>
                  <a:xfrm>
                    <a:off x="1479201" y="2601800"/>
                    <a:ext cx="508062" cy="671842"/>
                    <a:chOff x="1476820" y="2601800"/>
                    <a:chExt cx="508062" cy="671842"/>
                  </a:xfrm>
                </p:grpSpPr>
                <p:grpSp>
                  <p:nvGrpSpPr>
                    <p:cNvPr id="1275" name="그룹 1274"/>
                    <p:cNvGrpSpPr/>
                    <p:nvPr/>
                  </p:nvGrpSpPr>
                  <p:grpSpPr>
                    <a:xfrm>
                      <a:off x="1476820" y="2601800"/>
                      <a:ext cx="508062" cy="329627"/>
                      <a:chOff x="5333903" y="2870094"/>
                      <a:chExt cx="1811769" cy="1166413"/>
                    </a:xfrm>
                  </p:grpSpPr>
                  <p:sp>
                    <p:nvSpPr>
                      <p:cNvPr id="1280" name="직사각형 1279"/>
                      <p:cNvSpPr/>
                      <p:nvPr/>
                    </p:nvSpPr>
                    <p:spPr>
                      <a:xfrm>
                        <a:off x="5333903" y="2870094"/>
                        <a:ext cx="1811769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281" name="직선 연결선 1280"/>
                      <p:cNvCxnSpPr/>
                      <p:nvPr/>
                    </p:nvCxnSpPr>
                    <p:spPr>
                      <a:xfrm>
                        <a:off x="5333903" y="2870094"/>
                        <a:ext cx="1811769" cy="1159562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1282" name="직선 연결선 1281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</p:grpSp>
                <p:grpSp>
                  <p:nvGrpSpPr>
                    <p:cNvPr id="1276" name="그룹 1275"/>
                    <p:cNvGrpSpPr/>
                    <p:nvPr/>
                  </p:nvGrpSpPr>
                  <p:grpSpPr>
                    <a:xfrm>
                      <a:off x="1476820" y="2944015"/>
                      <a:ext cx="508062" cy="329627"/>
                      <a:chOff x="5333903" y="2870094"/>
                      <a:chExt cx="1811769" cy="1166413"/>
                    </a:xfrm>
                  </p:grpSpPr>
                  <p:sp>
                    <p:nvSpPr>
                      <p:cNvPr id="1277" name="직사각형 1276"/>
                      <p:cNvSpPr/>
                      <p:nvPr/>
                    </p:nvSpPr>
                    <p:spPr>
                      <a:xfrm>
                        <a:off x="5333903" y="2870094"/>
                        <a:ext cx="1811769" cy="1166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175">
                        <a:noFill/>
                        <a:prstDash val="solid"/>
                        <a:miter/>
                      </a:ln>
                    </p:spPr>
                    <p:txBody>
                      <a:bodyPr vert="horz" wrap="none" lIns="107999" tIns="45720" rIns="107999" bIns="45720" anchor="ctr" anchorCtr="1" compatLnSpc="1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9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1" lang="en-US" altLang="ko-KR" sz="7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278" name="직선 연결선 1277"/>
                      <p:cNvCxnSpPr/>
                      <p:nvPr/>
                    </p:nvCxnSpPr>
                    <p:spPr>
                      <a:xfrm>
                        <a:off x="5333903" y="2870094"/>
                        <a:ext cx="1811769" cy="1159562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  <p:cxnSp>
                    <p:nvCxnSpPr>
                      <p:cNvPr id="1279" name="직선 연결선 1278"/>
                      <p:cNvCxnSpPr/>
                      <p:nvPr/>
                    </p:nvCxnSpPr>
                    <p:spPr>
                      <a:xfrm flipH="1">
                        <a:off x="5333903" y="2870094"/>
                        <a:ext cx="1811769" cy="1166413"/>
                      </a:xfrm>
                      <a:prstGeom prst="line">
                        <a:avLst/>
                      </a:prstGeom>
                      <a:solidFill>
                        <a:schemeClr val="bg1"/>
                      </a:solidFill>
                      <a:ln w="9528">
                        <a:solidFill>
                          <a:schemeClr val="bg1">
                            <a:lumMod val="85000"/>
                          </a:schemeClr>
                        </a:solidFill>
                        <a:prstDash val="solid"/>
                        <a:miter/>
                      </a:ln>
                    </p:spPr>
                  </p:cxnSp>
                </p:grpSp>
              </p:grpSp>
            </p:grpSp>
          </p:grpSp>
        </p:grpSp>
        <p:sp>
          <p:nvSpPr>
            <p:cNvPr id="1266" name="Rectangle 27"/>
            <p:cNvSpPr/>
            <p:nvPr/>
          </p:nvSpPr>
          <p:spPr>
            <a:xfrm>
              <a:off x="6483192" y="5807163"/>
              <a:ext cx="1031915" cy="327690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X</a:t>
              </a:r>
            </a:p>
          </p:txBody>
        </p:sp>
      </p:grpSp>
      <p:grpSp>
        <p:nvGrpSpPr>
          <p:cNvPr id="1292" name="그룹 1291"/>
          <p:cNvGrpSpPr/>
          <p:nvPr/>
        </p:nvGrpSpPr>
        <p:grpSpPr>
          <a:xfrm>
            <a:off x="7031751" y="5781479"/>
            <a:ext cx="1405418" cy="1038198"/>
            <a:chOff x="8393453" y="5762427"/>
            <a:chExt cx="1665166" cy="1230076"/>
          </a:xfrm>
        </p:grpSpPr>
        <p:sp>
          <p:nvSpPr>
            <p:cNvPr id="1293" name="TextBox 1292"/>
            <p:cNvSpPr txBox="1"/>
            <p:nvPr/>
          </p:nvSpPr>
          <p:spPr>
            <a:xfrm>
              <a:off x="8601198" y="6591378"/>
              <a:ext cx="1254171" cy="40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분산되어 사용 </a:t>
              </a:r>
              <a:r>
                <a: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경우</a:t>
              </a:r>
            </a:p>
          </p:txBody>
        </p:sp>
        <p:sp>
          <p:nvSpPr>
            <p:cNvPr id="1294" name="직사각형 1293"/>
            <p:cNvSpPr/>
            <p:nvPr/>
          </p:nvSpPr>
          <p:spPr>
            <a:xfrm>
              <a:off x="8393453" y="5762427"/>
              <a:ext cx="1665166" cy="7687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95" name="그룹 1294"/>
            <p:cNvGrpSpPr/>
            <p:nvPr/>
          </p:nvGrpSpPr>
          <p:grpSpPr>
            <a:xfrm>
              <a:off x="8451884" y="6149376"/>
              <a:ext cx="508062" cy="329627"/>
              <a:chOff x="5333903" y="2870094"/>
              <a:chExt cx="1811769" cy="1166413"/>
            </a:xfrm>
          </p:grpSpPr>
          <p:sp>
            <p:nvSpPr>
              <p:cNvPr id="1319" name="직사각형 1318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320" name="직선 연결선 1319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1321" name="직선 연결선 1320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1296" name="그룹 1295"/>
            <p:cNvGrpSpPr/>
            <p:nvPr/>
          </p:nvGrpSpPr>
          <p:grpSpPr>
            <a:xfrm>
              <a:off x="8973007" y="6149376"/>
              <a:ext cx="508062" cy="329627"/>
              <a:chOff x="5333903" y="2870094"/>
              <a:chExt cx="1811769" cy="1166413"/>
            </a:xfrm>
          </p:grpSpPr>
          <p:sp>
            <p:nvSpPr>
              <p:cNvPr id="1316" name="직사각형 1315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317" name="직선 연결선 1316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1318" name="직선 연결선 1317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1297" name="그룹 1296"/>
            <p:cNvGrpSpPr/>
            <p:nvPr/>
          </p:nvGrpSpPr>
          <p:grpSpPr>
            <a:xfrm>
              <a:off x="9494506" y="5807161"/>
              <a:ext cx="508062" cy="671842"/>
              <a:chOff x="1476820" y="2601800"/>
              <a:chExt cx="508062" cy="671842"/>
            </a:xfrm>
          </p:grpSpPr>
          <p:grpSp>
            <p:nvGrpSpPr>
              <p:cNvPr id="1308" name="그룹 1307"/>
              <p:cNvGrpSpPr/>
              <p:nvPr/>
            </p:nvGrpSpPr>
            <p:grpSpPr>
              <a:xfrm>
                <a:off x="1476820" y="2601800"/>
                <a:ext cx="508062" cy="329627"/>
                <a:chOff x="5333903" y="2870094"/>
                <a:chExt cx="1811769" cy="1166413"/>
              </a:xfrm>
            </p:grpSpPr>
            <p:sp>
              <p:nvSpPr>
                <p:cNvPr id="1313" name="직사각형 1312"/>
                <p:cNvSpPr/>
                <p:nvPr/>
              </p:nvSpPr>
              <p:spPr>
                <a:xfrm>
                  <a:off x="5333903" y="2870094"/>
                  <a:ext cx="1811769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314" name="직선 연결선 1313"/>
                <p:cNvCxnSpPr/>
                <p:nvPr/>
              </p:nvCxnSpPr>
              <p:spPr>
                <a:xfrm>
                  <a:off x="5333903" y="2870094"/>
                  <a:ext cx="1811769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315" name="직선 연결선 1314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309" name="그룹 1308"/>
              <p:cNvGrpSpPr/>
              <p:nvPr/>
            </p:nvGrpSpPr>
            <p:grpSpPr>
              <a:xfrm>
                <a:off x="1476820" y="2944015"/>
                <a:ext cx="508062" cy="329627"/>
                <a:chOff x="5333903" y="2870094"/>
                <a:chExt cx="1811769" cy="1166413"/>
              </a:xfrm>
            </p:grpSpPr>
            <p:sp>
              <p:nvSpPr>
                <p:cNvPr id="1310" name="직사각형 1309"/>
                <p:cNvSpPr/>
                <p:nvPr/>
              </p:nvSpPr>
              <p:spPr>
                <a:xfrm>
                  <a:off x="5333903" y="2870094"/>
                  <a:ext cx="1811769" cy="116641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311" name="직선 연결선 1310"/>
                <p:cNvCxnSpPr/>
                <p:nvPr/>
              </p:nvCxnSpPr>
              <p:spPr>
                <a:xfrm>
                  <a:off x="5333903" y="2870094"/>
                  <a:ext cx="1811769" cy="1159562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312" name="직선 연결선 1311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9528">
                  <a:solidFill>
                    <a:schemeClr val="bg1">
                      <a:lumMod val="85000"/>
                    </a:schemeClr>
                  </a:solidFill>
                  <a:prstDash val="solid"/>
                  <a:miter/>
                </a:ln>
              </p:spPr>
            </p:cxnSp>
          </p:grpSp>
        </p:grpSp>
        <p:grpSp>
          <p:nvGrpSpPr>
            <p:cNvPr id="1298" name="그룹 1297"/>
            <p:cNvGrpSpPr/>
            <p:nvPr/>
          </p:nvGrpSpPr>
          <p:grpSpPr>
            <a:xfrm>
              <a:off x="8451884" y="5810106"/>
              <a:ext cx="508062" cy="329627"/>
              <a:chOff x="5333903" y="2870094"/>
              <a:chExt cx="1811769" cy="1166413"/>
            </a:xfrm>
          </p:grpSpPr>
          <p:sp>
            <p:nvSpPr>
              <p:cNvPr id="1305" name="직사각형 1304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306" name="직선 연결선 1305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1307" name="직선 연결선 1306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1299" name="그룹 1298"/>
            <p:cNvGrpSpPr/>
            <p:nvPr/>
          </p:nvGrpSpPr>
          <p:grpSpPr>
            <a:xfrm>
              <a:off x="8973007" y="5810106"/>
              <a:ext cx="508062" cy="329627"/>
              <a:chOff x="5333903" y="2870094"/>
              <a:chExt cx="1811769" cy="1166413"/>
            </a:xfrm>
          </p:grpSpPr>
          <p:sp>
            <p:nvSpPr>
              <p:cNvPr id="1302" name="직사각형 1301"/>
              <p:cNvSpPr/>
              <p:nvPr/>
            </p:nvSpPr>
            <p:spPr>
              <a:xfrm>
                <a:off x="5333903" y="2870094"/>
                <a:ext cx="1811768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303" name="직선 연결선 1302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  <p:cxnSp>
            <p:nvCxnSpPr>
              <p:cNvPr id="1304" name="직선 연결선 1303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9528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</p:cxnSp>
        </p:grpSp>
        <p:sp>
          <p:nvSpPr>
            <p:cNvPr id="1300" name="Rectangle 27"/>
            <p:cNvSpPr/>
            <p:nvPr/>
          </p:nvSpPr>
          <p:spPr>
            <a:xfrm>
              <a:off x="8452278" y="5807163"/>
              <a:ext cx="504556" cy="327690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X</a:t>
              </a:r>
            </a:p>
          </p:txBody>
        </p:sp>
        <p:sp>
          <p:nvSpPr>
            <p:cNvPr id="1301" name="Rectangle 27"/>
            <p:cNvSpPr/>
            <p:nvPr/>
          </p:nvSpPr>
          <p:spPr>
            <a:xfrm>
              <a:off x="9498012" y="6150063"/>
              <a:ext cx="504556" cy="327690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rgbClr val="FF0000"/>
              </a:solidFill>
              <a:prstDash val="dash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X</a:t>
              </a: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37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20532"/>
              </p:ext>
            </p:extLst>
          </p:nvPr>
        </p:nvGraphicFramePr>
        <p:xfrm>
          <a:off x="594171" y="900310"/>
          <a:ext cx="9433050" cy="5724635"/>
        </p:xfrm>
        <a:graphic>
          <a:graphicData uri="http://schemas.openxmlformats.org/drawingml/2006/table">
            <a:tbl>
              <a:tblPr/>
              <a:tblGrid>
                <a:gridCol w="1365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1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1947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07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07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3002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문서 개정 </a:t>
                      </a:r>
                      <a:r>
                        <a:rPr lang="ko-KR" sz="1200" b="1" kern="100" dirty="0" err="1" smtClean="0">
                          <a:solidFill>
                            <a:srgbClr val="FFFFFF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이력표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 err="1">
                          <a:latin typeface="맑은 고딕"/>
                          <a:ea typeface="맑은 고딕"/>
                          <a:cs typeface="Times New Roman"/>
                        </a:rPr>
                        <a:t>문서명</a:t>
                      </a:r>
                      <a:endParaRPr lang="ko-KR" sz="1200" b="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latin typeface="+mn-lt"/>
                          <a:ea typeface="맑은 고딕"/>
                          <a:cs typeface="Times New Roman"/>
                        </a:rPr>
                        <a:t>UI/UX</a:t>
                      </a:r>
                      <a:r>
                        <a:rPr lang="en-US" altLang="ko-KR" sz="1000" kern="100" baseline="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000" kern="100" baseline="0" dirty="0" smtClean="0">
                          <a:latin typeface="+mn-lt"/>
                          <a:ea typeface="맑은 고딕"/>
                          <a:cs typeface="Times New Roman"/>
                        </a:rPr>
                        <a:t>표준설계서</a:t>
                      </a:r>
                      <a:endParaRPr lang="ko-KR" altLang="en-US" sz="1000" kern="100" dirty="0" smtClean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2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버전</a:t>
                      </a:r>
                    </a:p>
                  </a:txBody>
                  <a:tcPr marL="42561" marR="42561" marT="0" marB="0" anchor="ctr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날짜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내용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작성자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latin typeface="맑은 고딕"/>
                          <a:ea typeface="맑은 고딕"/>
                          <a:cs typeface="Times New Roman"/>
                        </a:rPr>
                        <a:t>승인자</a:t>
                      </a:r>
                    </a:p>
                  </a:txBody>
                  <a:tcPr marL="42561" marR="42561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512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1.0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1.1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>
                      <a:noFill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2016-11-01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2016-11-14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latin typeface="맑은 고딕"/>
                          <a:ea typeface="맑은 고딕"/>
                          <a:cs typeface="Times New Roman"/>
                        </a:rPr>
                        <a:t>최초 </a:t>
                      </a:r>
                      <a:r>
                        <a:rPr 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제정</a:t>
                      </a: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기본</a:t>
                      </a:r>
                      <a:r>
                        <a:rPr lang="en-US" alt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사항 및 세부 내용 항목 추가</a:t>
                      </a:r>
                      <a:r>
                        <a:rPr lang="en-US" altLang="ko-KR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0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관련 내용 업데이트</a:t>
                      </a: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altLang="ko-KR" sz="1000" kern="100" dirty="0" smtClean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42561" marR="42561" marT="0" marB="0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0929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390069" y="1476375"/>
          <a:ext cx="9853176" cy="5390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208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9013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화면영역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상세설명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61672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Font typeface="Arial" pitchFamily="34" charset="0"/>
                        <a:buNone/>
                      </a:pPr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2-1-3.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(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 -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활용 시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단일 스크린 기준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4292" y="1786252"/>
            <a:ext cx="1728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기본규칙</a:t>
            </a:r>
            <a:endParaRPr kumimoji="0" lang="en-US" altLang="ko-KR" sz="9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7544" y="2085063"/>
            <a:ext cx="1728192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1766" marR="0" lvl="0" indent="-17145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지표의 데이터 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중요성에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따라 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왼쪽에서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오른쪽</a:t>
            </a:r>
            <a:r>
              <a:rPr kumimoji="0" lang="en-US" altLang="ko-KR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위에서 아래로 배치하는 것을 기본으로 한다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(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중요도에 따라 예외사항을 둘 수 있다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</a:p>
          <a:p>
            <a:pPr marL="191766" marR="0" lvl="0" indent="-17145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성향에 따라 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스크린에 최대 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4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개의 조건 까지 배치가 가능하다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91766" marR="0" lvl="0" indent="-17145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많은 양의 데이터를 포함한 지표 사용시 데이터의 수치를 명확히 인식 할 수 있도록 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1,2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분할 구조를 선택하도록 한다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91766" marR="0" lvl="0" indent="-17145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콘텐츠의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지표가 많을 경우 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3~4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분할 구조를 사용하여 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list(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목록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 하여 선택하도록 한다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90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04" name="TextBox 503"/>
          <p:cNvSpPr txBox="1"/>
          <p:nvPr/>
        </p:nvSpPr>
        <p:spPr>
          <a:xfrm>
            <a:off x="2410998" y="1768438"/>
            <a:ext cx="155266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 가능한 화면 </a:t>
            </a:r>
            <a:endParaRPr kumimoji="0" lang="en-US" altLang="ko-KR" sz="11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529995" y="3711588"/>
            <a:ext cx="7558450" cy="1510113"/>
            <a:chOff x="2529995" y="3749134"/>
            <a:chExt cx="7558450" cy="1510113"/>
          </a:xfrm>
        </p:grpSpPr>
        <p:grpSp>
          <p:nvGrpSpPr>
            <p:cNvPr id="489" name="그룹 488"/>
            <p:cNvGrpSpPr/>
            <p:nvPr/>
          </p:nvGrpSpPr>
          <p:grpSpPr>
            <a:xfrm>
              <a:off x="2529995" y="3749134"/>
              <a:ext cx="1742594" cy="1510113"/>
              <a:chOff x="8443044" y="2102281"/>
              <a:chExt cx="1440160" cy="1031428"/>
            </a:xfrm>
          </p:grpSpPr>
          <p:grpSp>
            <p:nvGrpSpPr>
              <p:cNvPr id="490" name="그룹 489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492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493" name="Rectangle 27"/>
                <p:cNvSpPr/>
                <p:nvPr/>
              </p:nvSpPr>
              <p:spPr>
                <a:xfrm>
                  <a:off x="3426316" y="5673382"/>
                  <a:ext cx="632725" cy="62198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4" name="Rectangle 27"/>
                <p:cNvSpPr/>
                <p:nvPr/>
              </p:nvSpPr>
              <p:spPr>
                <a:xfrm>
                  <a:off x="2746183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5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491" name="TextBox 490"/>
              <p:cNvSpPr txBox="1"/>
              <p:nvPr/>
            </p:nvSpPr>
            <p:spPr>
              <a:xfrm>
                <a:off x="8593046" y="2902472"/>
                <a:ext cx="1140157" cy="23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지표</a:t>
                </a:r>
                <a:r>
                  <a: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+ 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리스트 구조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/>
                </a:r>
                <a:b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r>
                  <a:rPr kumimoji="1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</a:t>
                </a:r>
                <a:r>
                  <a:rPr kumimoji="1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지표가 많을 경우</a:t>
                </a:r>
                <a:r>
                  <a:rPr kumimoji="1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25" name="그룹 524"/>
            <p:cNvGrpSpPr/>
            <p:nvPr/>
          </p:nvGrpSpPr>
          <p:grpSpPr>
            <a:xfrm>
              <a:off x="6379481" y="3749134"/>
              <a:ext cx="1742594" cy="1510113"/>
              <a:chOff x="8443044" y="2102281"/>
              <a:chExt cx="1440160" cy="1031428"/>
            </a:xfrm>
          </p:grpSpPr>
          <p:grpSp>
            <p:nvGrpSpPr>
              <p:cNvPr id="526" name="그룹 525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528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529" name="Rectangle 27"/>
                <p:cNvSpPr/>
                <p:nvPr/>
              </p:nvSpPr>
              <p:spPr>
                <a:xfrm>
                  <a:off x="2746183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0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1" name="Rectangle 27"/>
                <p:cNvSpPr/>
                <p:nvPr/>
              </p:nvSpPr>
              <p:spPr>
                <a:xfrm>
                  <a:off x="3426316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2" name="Rectangle 27"/>
                <p:cNvSpPr/>
                <p:nvPr/>
              </p:nvSpPr>
              <p:spPr>
                <a:xfrm>
                  <a:off x="3426316" y="5673383"/>
                  <a:ext cx="632725" cy="62198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527" name="TextBox 526"/>
              <p:cNvSpPr txBox="1"/>
              <p:nvPr/>
            </p:nvSpPr>
            <p:spPr>
              <a:xfrm>
                <a:off x="8536038" y="2902472"/>
                <a:ext cx="1254172" cy="23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타이틀 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+ 2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지표 구조</a:t>
                </a:r>
                <a:endPara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</a:t>
                </a:r>
                <a:r>
                  <a:rPr kumimoji="1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타이틀과 지표가 있을 경우</a:t>
                </a:r>
                <a:r>
                  <a:rPr kumimoji="1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33" name="그룹 532"/>
            <p:cNvGrpSpPr/>
            <p:nvPr/>
          </p:nvGrpSpPr>
          <p:grpSpPr>
            <a:xfrm>
              <a:off x="4450235" y="3749134"/>
              <a:ext cx="1742594" cy="1510113"/>
              <a:chOff x="8443044" y="2102281"/>
              <a:chExt cx="1440160" cy="1031428"/>
            </a:xfrm>
          </p:grpSpPr>
          <p:grpSp>
            <p:nvGrpSpPr>
              <p:cNvPr id="534" name="그룹 533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536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537" name="Rectangle 27"/>
                <p:cNvSpPr/>
                <p:nvPr/>
              </p:nvSpPr>
              <p:spPr>
                <a:xfrm>
                  <a:off x="2746183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8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9" name="Rectangle 27"/>
                <p:cNvSpPr/>
                <p:nvPr/>
              </p:nvSpPr>
              <p:spPr>
                <a:xfrm>
                  <a:off x="3426316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0" name="Rectangle 27"/>
                <p:cNvSpPr/>
                <p:nvPr/>
              </p:nvSpPr>
              <p:spPr>
                <a:xfrm>
                  <a:off x="3426316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535" name="TextBox 534"/>
              <p:cNvSpPr txBox="1"/>
              <p:nvPr/>
            </p:nvSpPr>
            <p:spPr>
              <a:xfrm>
                <a:off x="8593046" y="2902472"/>
                <a:ext cx="1140157" cy="23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지표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+ 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리스트 구조</a:t>
                </a:r>
                <a:endPara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</a:t>
                </a:r>
                <a:r>
                  <a:rPr kumimoji="1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지표가 많을 경우</a:t>
                </a:r>
                <a:r>
                  <a:rPr kumimoji="1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541" name="그룹 540"/>
            <p:cNvGrpSpPr/>
            <p:nvPr/>
          </p:nvGrpSpPr>
          <p:grpSpPr>
            <a:xfrm>
              <a:off x="8252211" y="3749134"/>
              <a:ext cx="1836234" cy="1510113"/>
              <a:chOff x="8404351" y="2102281"/>
              <a:chExt cx="1517548" cy="1031428"/>
            </a:xfrm>
          </p:grpSpPr>
          <p:grpSp>
            <p:nvGrpSpPr>
              <p:cNvPr id="542" name="그룹 541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544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545" name="Rectangle 27"/>
                <p:cNvSpPr/>
                <p:nvPr/>
              </p:nvSpPr>
              <p:spPr>
                <a:xfrm>
                  <a:off x="2746183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6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7" name="Rectangle 27"/>
                <p:cNvSpPr/>
                <p:nvPr/>
              </p:nvSpPr>
              <p:spPr>
                <a:xfrm>
                  <a:off x="3426316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8" name="Rectangle 27"/>
                <p:cNvSpPr/>
                <p:nvPr/>
              </p:nvSpPr>
              <p:spPr>
                <a:xfrm>
                  <a:off x="3426316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543" name="TextBox 542"/>
              <p:cNvSpPr txBox="1"/>
              <p:nvPr/>
            </p:nvSpPr>
            <p:spPr>
              <a:xfrm>
                <a:off x="8404351" y="2902472"/>
                <a:ext cx="1517548" cy="23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타이</a:t>
                </a: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틀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+ 3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지표</a:t>
                </a:r>
                <a:r>
                  <a: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+ 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리스트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구조</a:t>
                </a:r>
                <a:endPara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</a:t>
                </a:r>
                <a:r>
                  <a:rPr kumimoji="1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타이틀과 지표가 많</a:t>
                </a:r>
                <a:r>
                  <a:rPr kumimoji="1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을</a:t>
                </a:r>
                <a:r>
                  <a:rPr kumimoji="1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경우</a:t>
                </a:r>
                <a:r>
                  <a:rPr kumimoji="1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3465744" y="3896240"/>
              <a:ext cx="605187" cy="806461"/>
              <a:chOff x="3448299" y="3706407"/>
              <a:chExt cx="723892" cy="798475"/>
            </a:xfrm>
          </p:grpSpPr>
          <p:pic>
            <p:nvPicPr>
              <p:cNvPr id="4111" name="Picture 1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8300" y="3706407"/>
                <a:ext cx="723891" cy="555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" name="Picture 15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139"/>
              <a:stretch/>
            </p:blipFill>
            <p:spPr bwMode="auto">
              <a:xfrm>
                <a:off x="3448299" y="4256542"/>
                <a:ext cx="723891" cy="126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7" name="Picture 15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139"/>
              <a:stretch/>
            </p:blipFill>
            <p:spPr bwMode="auto">
              <a:xfrm>
                <a:off x="3448299" y="4377960"/>
                <a:ext cx="723891" cy="126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" name="그룹 2"/>
            <p:cNvGrpSpPr/>
            <p:nvPr/>
          </p:nvGrpSpPr>
          <p:grpSpPr>
            <a:xfrm rot="5400000">
              <a:off x="3697759" y="4176261"/>
              <a:ext cx="870492" cy="235999"/>
              <a:chOff x="4996546" y="5187162"/>
              <a:chExt cx="4962402" cy="556477"/>
            </a:xfrm>
          </p:grpSpPr>
          <p:sp>
            <p:nvSpPr>
              <p:cNvPr id="126" name="AutoShape 38"/>
              <p:cNvSpPr>
                <a:spLocks noChangeArrowheads="1"/>
              </p:cNvSpPr>
              <p:nvPr/>
            </p:nvSpPr>
            <p:spPr bwMode="auto">
              <a:xfrm rot="5400000">
                <a:off x="7421936" y="3180499"/>
                <a:ext cx="158400" cy="4564861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10429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 rot="5400000">
                <a:off x="9242120" y="5026723"/>
                <a:ext cx="556389" cy="877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▲</a:t>
                </a:r>
                <a:endParaRPr kumimoji="1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 rot="5400000">
                <a:off x="5156985" y="5026811"/>
                <a:ext cx="556389" cy="877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▼</a:t>
                </a:r>
                <a:endParaRPr kumimoji="1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29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5543452" y="5460654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30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9282643" y="5460656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  <p:pic>
          <p:nvPicPr>
            <p:cNvPr id="137" name="Picture 1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26"/>
            <a:stretch/>
          </p:blipFill>
          <p:spPr bwMode="auto">
            <a:xfrm>
              <a:off x="5381959" y="4407226"/>
              <a:ext cx="629759" cy="290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8" name="그룹 137"/>
            <p:cNvGrpSpPr/>
            <p:nvPr/>
          </p:nvGrpSpPr>
          <p:grpSpPr>
            <a:xfrm rot="5400000">
              <a:off x="5867620" y="4446255"/>
              <a:ext cx="387471" cy="235962"/>
              <a:chOff x="7546342" y="5187163"/>
              <a:chExt cx="2581655" cy="556390"/>
            </a:xfrm>
          </p:grpSpPr>
          <p:sp>
            <p:nvSpPr>
              <p:cNvPr id="139" name="AutoShape 38"/>
              <p:cNvSpPr>
                <a:spLocks noChangeArrowheads="1"/>
              </p:cNvSpPr>
              <p:nvPr/>
            </p:nvSpPr>
            <p:spPr bwMode="auto">
              <a:xfrm rot="5400000">
                <a:off x="8708100" y="4466668"/>
                <a:ext cx="158401" cy="199252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10429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 rot="5400000">
                <a:off x="9337137" y="4952692"/>
                <a:ext cx="556390" cy="1025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▲</a:t>
                </a:r>
                <a:endParaRPr kumimoji="1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42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8173684" y="5460655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43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9282643" y="5460656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144" name="TextBox 143"/>
              <p:cNvSpPr txBox="1"/>
              <p:nvPr/>
            </p:nvSpPr>
            <p:spPr>
              <a:xfrm rot="5400000">
                <a:off x="7744664" y="5004047"/>
                <a:ext cx="526151" cy="92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▼</a:t>
                </a:r>
                <a:endParaRPr kumimoji="1" lang="ko-KR" altLang="en-US" sz="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58" name="Picture 1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626"/>
            <a:stretch/>
          </p:blipFill>
          <p:spPr bwMode="auto">
            <a:xfrm>
              <a:off x="9234822" y="4407226"/>
              <a:ext cx="629759" cy="290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9" name="그룹 158"/>
            <p:cNvGrpSpPr/>
            <p:nvPr/>
          </p:nvGrpSpPr>
          <p:grpSpPr>
            <a:xfrm rot="5400000">
              <a:off x="9720483" y="4446255"/>
              <a:ext cx="387471" cy="235962"/>
              <a:chOff x="7546342" y="5187163"/>
              <a:chExt cx="2581655" cy="556390"/>
            </a:xfrm>
          </p:grpSpPr>
          <p:sp>
            <p:nvSpPr>
              <p:cNvPr id="160" name="AutoShape 38"/>
              <p:cNvSpPr>
                <a:spLocks noChangeArrowheads="1"/>
              </p:cNvSpPr>
              <p:nvPr/>
            </p:nvSpPr>
            <p:spPr bwMode="auto">
              <a:xfrm rot="5400000">
                <a:off x="8708100" y="4466668"/>
                <a:ext cx="158401" cy="199252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10429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 rot="5400000">
                <a:off x="9337137" y="4952692"/>
                <a:ext cx="556390" cy="1025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▲</a:t>
                </a:r>
                <a:endParaRPr kumimoji="1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62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8173684" y="5460655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63" name="직선 연결선 245"/>
              <p:cNvCxnSpPr>
                <a:cxnSpLocks noChangeShapeType="1"/>
              </p:cNvCxnSpPr>
              <p:nvPr/>
            </p:nvCxnSpPr>
            <p:spPr bwMode="auto">
              <a:xfrm rot="5400000">
                <a:off x="9282643" y="5460656"/>
                <a:ext cx="118799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7744664" y="5004047"/>
                <a:ext cx="526151" cy="92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▼</a:t>
                </a:r>
                <a:endParaRPr kumimoji="1" lang="ko-KR" altLang="en-US" sz="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952" name="Picture 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849" y="3883551"/>
              <a:ext cx="598199" cy="334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3" name="Picture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942" y="4395746"/>
              <a:ext cx="678876" cy="33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4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240" y="3885268"/>
              <a:ext cx="680514" cy="330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5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3290" y="3885268"/>
              <a:ext cx="680514" cy="330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6" name="Picture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842" y="4389396"/>
              <a:ext cx="678876" cy="33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0" name="Picture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242" y="4389396"/>
              <a:ext cx="678876" cy="33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1" name="Picture 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911" y="3883551"/>
              <a:ext cx="598199" cy="334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2" name="Picture 11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76"/>
            <a:stretch/>
          </p:blipFill>
          <p:spPr bwMode="auto">
            <a:xfrm>
              <a:off x="5405010" y="3930800"/>
              <a:ext cx="701233" cy="264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5" name="Picture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1642" y="4395746"/>
              <a:ext cx="678876" cy="33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0" name="Picture 1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4862" y="3923825"/>
              <a:ext cx="714966" cy="26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그룹 24"/>
          <p:cNvGrpSpPr/>
          <p:nvPr/>
        </p:nvGrpSpPr>
        <p:grpSpPr>
          <a:xfrm>
            <a:off x="2529995" y="2163966"/>
            <a:ext cx="7512319" cy="1403026"/>
            <a:chOff x="2529995" y="2119473"/>
            <a:chExt cx="7512319" cy="1403026"/>
          </a:xfrm>
        </p:grpSpPr>
        <p:grpSp>
          <p:nvGrpSpPr>
            <p:cNvPr id="761" name="그룹 760"/>
            <p:cNvGrpSpPr/>
            <p:nvPr/>
          </p:nvGrpSpPr>
          <p:grpSpPr>
            <a:xfrm>
              <a:off x="2529995" y="2119474"/>
              <a:ext cx="1742594" cy="1403024"/>
              <a:chOff x="8443044" y="2102281"/>
              <a:chExt cx="1440160" cy="958284"/>
            </a:xfrm>
          </p:grpSpPr>
          <p:grpSp>
            <p:nvGrpSpPr>
              <p:cNvPr id="787" name="그룹 786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789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790" name="Rectangle 27"/>
                <p:cNvSpPr/>
                <p:nvPr/>
              </p:nvSpPr>
              <p:spPr>
                <a:xfrm>
                  <a:off x="2746182" y="5673382"/>
                  <a:ext cx="1312860" cy="62198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788" name="TextBox 787"/>
              <p:cNvSpPr txBox="1"/>
              <p:nvPr/>
            </p:nvSpPr>
            <p:spPr>
              <a:xfrm>
                <a:off x="8593046" y="2913414"/>
                <a:ext cx="1140157" cy="147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단일 지표 구조</a:t>
                </a:r>
              </a:p>
            </p:txBody>
          </p:sp>
        </p:grpSp>
        <p:grpSp>
          <p:nvGrpSpPr>
            <p:cNvPr id="763" name="그룹 762"/>
            <p:cNvGrpSpPr/>
            <p:nvPr/>
          </p:nvGrpSpPr>
          <p:grpSpPr>
            <a:xfrm>
              <a:off x="4450235" y="2119474"/>
              <a:ext cx="1742594" cy="1403024"/>
              <a:chOff x="8443044" y="2102281"/>
              <a:chExt cx="1440160" cy="958284"/>
            </a:xfrm>
          </p:grpSpPr>
          <p:grpSp>
            <p:nvGrpSpPr>
              <p:cNvPr id="776" name="그룹 775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778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779" name="Rectangle 27"/>
                <p:cNvSpPr/>
                <p:nvPr/>
              </p:nvSpPr>
              <p:spPr>
                <a:xfrm>
                  <a:off x="2746183" y="5673382"/>
                  <a:ext cx="632725" cy="621984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80" name="Rectangle 27"/>
                <p:cNvSpPr/>
                <p:nvPr/>
              </p:nvSpPr>
              <p:spPr>
                <a:xfrm>
                  <a:off x="3426316" y="5673382"/>
                  <a:ext cx="632725" cy="62198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777" name="TextBox 776"/>
              <p:cNvSpPr txBox="1"/>
              <p:nvPr/>
            </p:nvSpPr>
            <p:spPr>
              <a:xfrm>
                <a:off x="8593046" y="2913414"/>
                <a:ext cx="1140157" cy="147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분할 지표 구조</a:t>
                </a:r>
              </a:p>
            </p:txBody>
          </p:sp>
        </p:grpSp>
        <p:pic>
          <p:nvPicPr>
            <p:cNvPr id="4113" name="Picture 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365" y="2307162"/>
              <a:ext cx="1370872" cy="789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" name="Picture 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470" y="2245951"/>
              <a:ext cx="1514296" cy="87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4" name="Picture 18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8041" y="2301391"/>
              <a:ext cx="509880" cy="75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3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911" y="2417351"/>
              <a:ext cx="647314" cy="634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34" name="그룹 833"/>
            <p:cNvGrpSpPr/>
            <p:nvPr/>
          </p:nvGrpSpPr>
          <p:grpSpPr>
            <a:xfrm>
              <a:off x="8299720" y="2119474"/>
              <a:ext cx="1742594" cy="1403024"/>
              <a:chOff x="8443044" y="2102281"/>
              <a:chExt cx="1440160" cy="958284"/>
            </a:xfrm>
          </p:grpSpPr>
          <p:grpSp>
            <p:nvGrpSpPr>
              <p:cNvPr id="835" name="그룹 834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837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838" name="Rectangle 27"/>
                <p:cNvSpPr/>
                <p:nvPr/>
              </p:nvSpPr>
              <p:spPr>
                <a:xfrm>
                  <a:off x="2746183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39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0" name="Rectangle 27"/>
                <p:cNvSpPr/>
                <p:nvPr/>
              </p:nvSpPr>
              <p:spPr>
                <a:xfrm>
                  <a:off x="3430037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41" name="Rectangle 27"/>
                <p:cNvSpPr/>
                <p:nvPr/>
              </p:nvSpPr>
              <p:spPr>
                <a:xfrm>
                  <a:off x="3430037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836" name="TextBox 835"/>
              <p:cNvSpPr txBox="1"/>
              <p:nvPr/>
            </p:nvSpPr>
            <p:spPr>
              <a:xfrm>
                <a:off x="8593046" y="2913414"/>
                <a:ext cx="1140157" cy="147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4</a:t>
                </a: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분할 지표 구조</a:t>
                </a: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6379481" y="2119473"/>
              <a:ext cx="1742594" cy="1403026"/>
              <a:chOff x="6379481" y="2119473"/>
              <a:chExt cx="1742594" cy="1403026"/>
            </a:xfrm>
          </p:grpSpPr>
          <p:grpSp>
            <p:nvGrpSpPr>
              <p:cNvPr id="781" name="그룹 780"/>
              <p:cNvGrpSpPr/>
              <p:nvPr/>
            </p:nvGrpSpPr>
            <p:grpSpPr>
              <a:xfrm>
                <a:off x="6379481" y="2119473"/>
                <a:ext cx="1742594" cy="1119373"/>
                <a:chOff x="2682404" y="5605507"/>
                <a:chExt cx="1440160" cy="764547"/>
              </a:xfrm>
            </p:grpSpPr>
            <p:sp>
              <p:nvSpPr>
                <p:cNvPr id="783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784" name="Rectangle 27"/>
                <p:cNvSpPr/>
                <p:nvPr/>
              </p:nvSpPr>
              <p:spPr>
                <a:xfrm>
                  <a:off x="2746183" y="5673382"/>
                  <a:ext cx="632725" cy="621983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4" name="Rectangle 27"/>
                <p:cNvSpPr/>
                <p:nvPr/>
              </p:nvSpPr>
              <p:spPr>
                <a:xfrm>
                  <a:off x="3430037" y="5673382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25" name="Rectangle 27"/>
                <p:cNvSpPr/>
                <p:nvPr/>
              </p:nvSpPr>
              <p:spPr>
                <a:xfrm>
                  <a:off x="3430037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782" name="TextBox 781"/>
              <p:cNvSpPr txBox="1"/>
              <p:nvPr/>
            </p:nvSpPr>
            <p:spPr>
              <a:xfrm>
                <a:off x="6560983" y="3307055"/>
                <a:ext cx="13795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분할 지표 구조</a:t>
                </a:r>
              </a:p>
            </p:txBody>
          </p:sp>
        </p:grpSp>
        <p:pic>
          <p:nvPicPr>
            <p:cNvPr id="844" name="Picture 1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812" y="2304575"/>
              <a:ext cx="714966" cy="26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6" name="Picture 7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5" t="-1" r="47191" b="36261"/>
            <a:stretch/>
          </p:blipFill>
          <p:spPr bwMode="auto">
            <a:xfrm>
              <a:off x="7623671" y="2806868"/>
              <a:ext cx="382817" cy="227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5" name="Picture 19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9434" y="2787921"/>
              <a:ext cx="305932" cy="277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7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9723" y="2417351"/>
              <a:ext cx="647314" cy="634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8" name="Picture 7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5" t="-1" r="47191" b="36261"/>
            <a:stretch/>
          </p:blipFill>
          <p:spPr bwMode="auto">
            <a:xfrm>
              <a:off x="9542958" y="2806868"/>
              <a:ext cx="382817" cy="227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9" name="Picture 19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8721" y="2787921"/>
              <a:ext cx="305932" cy="277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8" name="Picture 2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1506" y="2759935"/>
              <a:ext cx="678876" cy="333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9" name="Picture 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2716" y="2258168"/>
              <a:ext cx="598199" cy="334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1" name="Picture 1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4862" y="2304575"/>
              <a:ext cx="714966" cy="262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9" name="그룹 1238"/>
          <p:cNvGrpSpPr/>
          <p:nvPr/>
        </p:nvGrpSpPr>
        <p:grpSpPr>
          <a:xfrm>
            <a:off x="2410998" y="5395156"/>
            <a:ext cx="4595775" cy="1371711"/>
            <a:chOff x="2410998" y="5395156"/>
            <a:chExt cx="4595775" cy="1371711"/>
          </a:xfrm>
        </p:grpSpPr>
        <p:sp>
          <p:nvSpPr>
            <p:cNvPr id="1240" name="TextBox 1239"/>
            <p:cNvSpPr txBox="1"/>
            <p:nvPr/>
          </p:nvSpPr>
          <p:spPr>
            <a:xfrm>
              <a:off x="2410998" y="5395156"/>
              <a:ext cx="178927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0316" marR="0" lvl="0" indent="0" algn="l" defTabSz="1043056" rtl="0" eaLnBrk="1" fontAlgn="auto" latinLnBrk="1" hangingPunct="1">
                <a:lnSpc>
                  <a:spcPct val="150000"/>
                </a:lnSpc>
                <a:spcBef>
                  <a:spcPts val="27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나</a:t>
              </a:r>
              <a:r>
                <a:rPr kumimoji="0" lang="en-US" altLang="ko-KR" sz="11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. </a:t>
              </a:r>
              <a:r>
                <a:rPr kumimoji="0" lang="ko-KR" altLang="en-US" sz="11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사용할 수 없는 </a:t>
              </a:r>
              <a:r>
                <a:rPr kumimoji="0" lang="ko-KR" altLang="en-US" sz="11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화면  </a:t>
              </a:r>
              <a:endParaRPr kumimoji="0" lang="en-US" altLang="ko-KR" sz="11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1241" name="그룹 1240"/>
            <p:cNvGrpSpPr/>
            <p:nvPr/>
          </p:nvGrpSpPr>
          <p:grpSpPr>
            <a:xfrm>
              <a:off x="2529602" y="5785135"/>
              <a:ext cx="1019051" cy="980182"/>
              <a:chOff x="8443044" y="2102281"/>
              <a:chExt cx="1440160" cy="1040745"/>
            </a:xfrm>
          </p:grpSpPr>
          <p:grpSp>
            <p:nvGrpSpPr>
              <p:cNvPr id="1270" name="그룹 1269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1272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1273" name="Rectangle 27"/>
                <p:cNvSpPr/>
                <p:nvPr/>
              </p:nvSpPr>
              <p:spPr>
                <a:xfrm>
                  <a:off x="2746183" y="5673382"/>
                  <a:ext cx="1312858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x</a:t>
                  </a:r>
                  <a:endPara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4" name="Rectangle 27"/>
                <p:cNvSpPr/>
                <p:nvPr/>
              </p:nvSpPr>
              <p:spPr>
                <a:xfrm>
                  <a:off x="2746183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75" name="Rectangle 27"/>
                <p:cNvSpPr/>
                <p:nvPr/>
              </p:nvSpPr>
              <p:spPr>
                <a:xfrm>
                  <a:off x="3424518" y="6013379"/>
                  <a:ext cx="632725" cy="28198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271" name="TextBox 1270"/>
              <p:cNvSpPr txBox="1"/>
              <p:nvPr/>
            </p:nvSpPr>
            <p:spPr>
              <a:xfrm>
                <a:off x="8473330" y="2914270"/>
                <a:ext cx="1379590" cy="22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세로 병합 구조</a:t>
                </a: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42" name="그룹 1241"/>
            <p:cNvGrpSpPr/>
            <p:nvPr/>
          </p:nvGrpSpPr>
          <p:grpSpPr>
            <a:xfrm>
              <a:off x="4807636" y="5785137"/>
              <a:ext cx="1073811" cy="980182"/>
              <a:chOff x="8404351" y="2102281"/>
              <a:chExt cx="1517549" cy="1040743"/>
            </a:xfrm>
          </p:grpSpPr>
          <p:grpSp>
            <p:nvGrpSpPr>
              <p:cNvPr id="1264" name="그룹 1263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1266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1267" name="Rectangle 27"/>
                <p:cNvSpPr/>
                <p:nvPr/>
              </p:nvSpPr>
              <p:spPr>
                <a:xfrm>
                  <a:off x="2746182" y="5673382"/>
                  <a:ext cx="918740" cy="621981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x</a:t>
                  </a:r>
                  <a:endPara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8" name="Rectangle 27"/>
                <p:cNvSpPr/>
                <p:nvPr/>
              </p:nvSpPr>
              <p:spPr>
                <a:xfrm>
                  <a:off x="3742677" y="5673382"/>
                  <a:ext cx="316363" cy="28198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9" name="Rectangle 27"/>
                <p:cNvSpPr/>
                <p:nvPr/>
              </p:nvSpPr>
              <p:spPr>
                <a:xfrm>
                  <a:off x="3742677" y="6012639"/>
                  <a:ext cx="316363" cy="28198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265" name="TextBox 1264"/>
              <p:cNvSpPr txBox="1"/>
              <p:nvPr/>
            </p:nvSpPr>
            <p:spPr>
              <a:xfrm>
                <a:off x="8404351" y="2914269"/>
                <a:ext cx="1517549" cy="228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비율의 어긋</a:t>
                </a: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난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구조</a:t>
                </a:r>
              </a:p>
            </p:txBody>
          </p:sp>
        </p:grpSp>
        <p:grpSp>
          <p:nvGrpSpPr>
            <p:cNvPr id="1243" name="그룹 1242"/>
            <p:cNvGrpSpPr/>
            <p:nvPr/>
          </p:nvGrpSpPr>
          <p:grpSpPr>
            <a:xfrm>
              <a:off x="3654929" y="5785136"/>
              <a:ext cx="1073811" cy="980181"/>
              <a:chOff x="8404351" y="2102281"/>
              <a:chExt cx="1517549" cy="1040743"/>
            </a:xfrm>
          </p:grpSpPr>
          <p:grpSp>
            <p:nvGrpSpPr>
              <p:cNvPr id="1259" name="그룹 1258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1261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1262" name="Rectangle 27"/>
                <p:cNvSpPr/>
                <p:nvPr/>
              </p:nvSpPr>
              <p:spPr>
                <a:xfrm>
                  <a:off x="2746183" y="5673382"/>
                  <a:ext cx="1312858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x</a:t>
                  </a:r>
                  <a:endPara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63" name="Rectangle 27"/>
                <p:cNvSpPr/>
                <p:nvPr/>
              </p:nvSpPr>
              <p:spPr>
                <a:xfrm>
                  <a:off x="2746183" y="6013379"/>
                  <a:ext cx="1312858" cy="281987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x</a:t>
                  </a:r>
                  <a:endPara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260" name="TextBox 1259"/>
              <p:cNvSpPr txBox="1"/>
              <p:nvPr/>
            </p:nvSpPr>
            <p:spPr>
              <a:xfrm>
                <a:off x="8404351" y="2914269"/>
                <a:ext cx="1517549" cy="228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세로 병합 </a:t>
                </a:r>
                <a:r>
                  <a: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열 구조</a:t>
                </a: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44" name="그룹 1243"/>
            <p:cNvGrpSpPr/>
            <p:nvPr/>
          </p:nvGrpSpPr>
          <p:grpSpPr>
            <a:xfrm>
              <a:off x="5987722" y="5785135"/>
              <a:ext cx="1019051" cy="981732"/>
              <a:chOff x="8443044" y="2102281"/>
              <a:chExt cx="1440160" cy="1042390"/>
            </a:xfrm>
          </p:grpSpPr>
          <p:grpSp>
            <p:nvGrpSpPr>
              <p:cNvPr id="1253" name="그룹 1252"/>
              <p:cNvGrpSpPr/>
              <p:nvPr/>
            </p:nvGrpSpPr>
            <p:grpSpPr>
              <a:xfrm>
                <a:off x="8443044" y="2102281"/>
                <a:ext cx="1440160" cy="764547"/>
                <a:chOff x="2682404" y="5605507"/>
                <a:chExt cx="1440160" cy="764547"/>
              </a:xfrm>
            </p:grpSpPr>
            <p:sp>
              <p:nvSpPr>
                <p:cNvPr id="1255" name="Rectangle 24"/>
                <p:cNvSpPr/>
                <p:nvPr/>
              </p:nvSpPr>
              <p:spPr>
                <a:xfrm>
                  <a:off x="2682404" y="5605507"/>
                  <a:ext cx="1440160" cy="7645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8">
                  <a:solidFill>
                    <a:schemeClr val="bg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en-US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+mn-cs"/>
                  </a:endParaRPr>
                </a:p>
              </p:txBody>
            </p:sp>
            <p:sp>
              <p:nvSpPr>
                <p:cNvPr id="1256" name="Rectangle 27"/>
                <p:cNvSpPr/>
                <p:nvPr/>
              </p:nvSpPr>
              <p:spPr>
                <a:xfrm>
                  <a:off x="2746183" y="5673382"/>
                  <a:ext cx="395624" cy="621244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x</a:t>
                  </a:r>
                  <a:endPara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7" name="Rectangle 27"/>
                <p:cNvSpPr/>
                <p:nvPr/>
              </p:nvSpPr>
              <p:spPr>
                <a:xfrm>
                  <a:off x="3203790" y="5673382"/>
                  <a:ext cx="395624" cy="621244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x</a:t>
                  </a:r>
                  <a:endPara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58" name="Rectangle 27"/>
                <p:cNvSpPr/>
                <p:nvPr/>
              </p:nvSpPr>
              <p:spPr>
                <a:xfrm>
                  <a:off x="3661397" y="5673382"/>
                  <a:ext cx="395624" cy="621244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rgbClr val="FF0000"/>
                  </a:solidFill>
                  <a:prstDash val="dash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x</a:t>
                  </a:r>
                  <a:endParaRPr kumimoji="1" lang="en-US" altLang="ko-KR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254" name="TextBox 1253"/>
              <p:cNvSpPr txBox="1"/>
              <p:nvPr/>
            </p:nvSpPr>
            <p:spPr>
              <a:xfrm>
                <a:off x="8473331" y="2914271"/>
                <a:ext cx="1379589" cy="230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분할 가로 구조</a:t>
                </a:r>
              </a:p>
            </p:txBody>
          </p:sp>
        </p:grpSp>
        <p:cxnSp>
          <p:nvCxnSpPr>
            <p:cNvPr id="1245" name="직선 연결선 1244"/>
            <p:cNvCxnSpPr/>
            <p:nvPr/>
          </p:nvCxnSpPr>
          <p:spPr>
            <a:xfrm>
              <a:off x="25757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46" name="직선 연결선 1245"/>
            <p:cNvCxnSpPr/>
            <p:nvPr/>
          </p:nvCxnSpPr>
          <p:spPr>
            <a:xfrm flipV="1">
              <a:off x="25757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47" name="직선 연결선 1246"/>
            <p:cNvCxnSpPr/>
            <p:nvPr/>
          </p:nvCxnSpPr>
          <p:spPr>
            <a:xfrm>
              <a:off x="30594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48" name="직선 연결선 1247"/>
            <p:cNvCxnSpPr/>
            <p:nvPr/>
          </p:nvCxnSpPr>
          <p:spPr>
            <a:xfrm flipV="1">
              <a:off x="30594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49" name="직선 연결선 1248"/>
            <p:cNvCxnSpPr/>
            <p:nvPr/>
          </p:nvCxnSpPr>
          <p:spPr>
            <a:xfrm>
              <a:off x="5580360" y="6175298"/>
              <a:ext cx="228322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50" name="직선 연결선 1249"/>
            <p:cNvCxnSpPr/>
            <p:nvPr/>
          </p:nvCxnSpPr>
          <p:spPr>
            <a:xfrm flipH="1">
              <a:off x="5597548" y="6172443"/>
              <a:ext cx="212809" cy="245479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51" name="직선 연결선 1250"/>
            <p:cNvCxnSpPr/>
            <p:nvPr/>
          </p:nvCxnSpPr>
          <p:spPr>
            <a:xfrm>
              <a:off x="5594647" y="5857606"/>
              <a:ext cx="228322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252" name="직선 연결선 1251"/>
            <p:cNvCxnSpPr/>
            <p:nvPr/>
          </p:nvCxnSpPr>
          <p:spPr>
            <a:xfrm flipH="1">
              <a:off x="5611835" y="5854751"/>
              <a:ext cx="212809" cy="245479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  <p:pic>
        <p:nvPicPr>
          <p:cNvPr id="169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69" y="3968300"/>
            <a:ext cx="647314" cy="63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" name="TextBox 154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9178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390069" y="1476375"/>
          <a:ext cx="9853176" cy="5390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2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208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9013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화면영역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상세설명</a:t>
                      </a:r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61672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buFont typeface="Arial" pitchFamily="34" charset="0"/>
                        <a:buNone/>
                      </a:pPr>
                      <a:endParaRPr lang="ko-KR" altLang="en-US" sz="9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2-1-4.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(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)– </a:t>
            </a:r>
            <a:r>
              <a:rPr kumimoji="0" lang="ko-KR" altLang="en-US" sz="1400" b="1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콘텐츠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활용 시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단일 스크린 기준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594" name="TextBox 1593"/>
          <p:cNvSpPr txBox="1"/>
          <p:nvPr/>
        </p:nvSpPr>
        <p:spPr>
          <a:xfrm>
            <a:off x="2410998" y="1768438"/>
            <a:ext cx="155266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 가능한 화면 </a:t>
            </a:r>
            <a:endParaRPr kumimoji="0" lang="en-US" altLang="ko-KR" sz="11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835" name="TextBox 1834"/>
          <p:cNvSpPr txBox="1"/>
          <p:nvPr/>
        </p:nvSpPr>
        <p:spPr>
          <a:xfrm>
            <a:off x="2410998" y="5395156"/>
            <a:ext cx="17892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1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1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사용할 수 없는 </a:t>
            </a:r>
            <a:r>
              <a:rPr kumimoji="0" lang="ko-KR" altLang="en-US" sz="11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  </a:t>
            </a:r>
            <a:endParaRPr kumimoji="0" lang="en-US" altLang="ko-KR" sz="11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868" name="Rectangle 24"/>
          <p:cNvSpPr/>
          <p:nvPr/>
        </p:nvSpPr>
        <p:spPr>
          <a:xfrm>
            <a:off x="2529602" y="5785134"/>
            <a:ext cx="1019051" cy="7200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8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7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 pitchFamily="50" charset="-127"/>
              <a:ea typeface="굴림" charset="-127"/>
              <a:cs typeface="+mn-cs"/>
            </a:endParaRPr>
          </a:p>
        </p:txBody>
      </p:sp>
      <p:sp>
        <p:nvSpPr>
          <p:cNvPr id="1869" name="Rectangle 27"/>
          <p:cNvSpPr/>
          <p:nvPr/>
        </p:nvSpPr>
        <p:spPr>
          <a:xfrm>
            <a:off x="2574732" y="5849059"/>
            <a:ext cx="928973" cy="265577"/>
          </a:xfrm>
          <a:prstGeom prst="rect">
            <a:avLst/>
          </a:prstGeom>
          <a:solidFill>
            <a:schemeClr val="bg1"/>
          </a:solidFill>
          <a:ln w="9528">
            <a:solidFill>
              <a:srgbClr val="FF0000"/>
            </a:solidFill>
            <a:prstDash val="dash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x</a:t>
            </a:r>
            <a:endParaRPr kumimoji="1" lang="en-US" altLang="ko-KR" sz="11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67" name="TextBox 1866"/>
          <p:cNvSpPr txBox="1"/>
          <p:nvPr/>
        </p:nvSpPr>
        <p:spPr>
          <a:xfrm>
            <a:off x="2551032" y="6549872"/>
            <a:ext cx="976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세로 병합 </a:t>
            </a:r>
            <a:r>
              <a:rPr kumimoji="1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열</a:t>
            </a:r>
            <a:endParaRPr kumimoji="1" lang="ko-KR" alt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39" name="그룹 1838"/>
          <p:cNvGrpSpPr/>
          <p:nvPr/>
        </p:nvGrpSpPr>
        <p:grpSpPr>
          <a:xfrm>
            <a:off x="3682309" y="5785136"/>
            <a:ext cx="1019051" cy="980183"/>
            <a:chOff x="8443044" y="2102281"/>
            <a:chExt cx="1440160" cy="1040745"/>
          </a:xfrm>
        </p:grpSpPr>
        <p:grpSp>
          <p:nvGrpSpPr>
            <p:cNvPr id="1855" name="그룹 1854"/>
            <p:cNvGrpSpPr/>
            <p:nvPr/>
          </p:nvGrpSpPr>
          <p:grpSpPr>
            <a:xfrm>
              <a:off x="8443044" y="2102281"/>
              <a:ext cx="1440160" cy="764547"/>
              <a:chOff x="2682404" y="5605507"/>
              <a:chExt cx="1440160" cy="764547"/>
            </a:xfrm>
          </p:grpSpPr>
          <p:sp>
            <p:nvSpPr>
              <p:cNvPr id="1857" name="Rectangle 24"/>
              <p:cNvSpPr/>
              <p:nvPr/>
            </p:nvSpPr>
            <p:spPr>
              <a:xfrm>
                <a:off x="2682404" y="5605507"/>
                <a:ext cx="1440160" cy="7645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7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itchFamily="50" charset="-127"/>
                  <a:ea typeface="굴림" charset="-127"/>
                  <a:cs typeface="+mn-cs"/>
                </a:endParaRPr>
              </a:p>
            </p:txBody>
          </p:sp>
          <p:sp>
            <p:nvSpPr>
              <p:cNvPr id="1858" name="Rectangle 27"/>
              <p:cNvSpPr/>
              <p:nvPr/>
            </p:nvSpPr>
            <p:spPr>
              <a:xfrm>
                <a:off x="2746183" y="5673382"/>
                <a:ext cx="1312858" cy="281987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x</a:t>
                </a:r>
                <a:endPara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59" name="Rectangle 27"/>
              <p:cNvSpPr/>
              <p:nvPr/>
            </p:nvSpPr>
            <p:spPr>
              <a:xfrm>
                <a:off x="2746183" y="6013379"/>
                <a:ext cx="1312858" cy="281987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rgbClr val="FF0000"/>
                </a:solidFill>
                <a:prstDash val="dash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x</a:t>
                </a:r>
                <a:endPara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856" name="TextBox 1855"/>
            <p:cNvSpPr txBox="1"/>
            <p:nvPr/>
          </p:nvSpPr>
          <p:spPr>
            <a:xfrm>
              <a:off x="8473330" y="2914271"/>
              <a:ext cx="1379590" cy="228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세로 병합 </a:t>
              </a: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열</a:t>
              </a: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574732" y="6169271"/>
            <a:ext cx="447714" cy="265577"/>
            <a:chOff x="2574732" y="6169271"/>
            <a:chExt cx="447714" cy="265577"/>
          </a:xfrm>
        </p:grpSpPr>
        <p:sp>
          <p:nvSpPr>
            <p:cNvPr id="1870" name="Rectangle 27"/>
            <p:cNvSpPr/>
            <p:nvPr/>
          </p:nvSpPr>
          <p:spPr>
            <a:xfrm>
              <a:off x="2574732" y="6169271"/>
              <a:ext cx="447713" cy="265577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841" name="직선 연결선 1840"/>
            <p:cNvCxnSpPr/>
            <p:nvPr/>
          </p:nvCxnSpPr>
          <p:spPr>
            <a:xfrm>
              <a:off x="25757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842" name="직선 연결선 1841"/>
            <p:cNvCxnSpPr/>
            <p:nvPr/>
          </p:nvCxnSpPr>
          <p:spPr>
            <a:xfrm flipV="1">
              <a:off x="25757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  <p:grpSp>
        <p:nvGrpSpPr>
          <p:cNvPr id="22" name="그룹 21"/>
          <p:cNvGrpSpPr/>
          <p:nvPr/>
        </p:nvGrpSpPr>
        <p:grpSpPr>
          <a:xfrm>
            <a:off x="3054719" y="6169271"/>
            <a:ext cx="451427" cy="265577"/>
            <a:chOff x="3054719" y="6169271"/>
            <a:chExt cx="451427" cy="265577"/>
          </a:xfrm>
        </p:grpSpPr>
        <p:sp>
          <p:nvSpPr>
            <p:cNvPr id="1871" name="Rectangle 27"/>
            <p:cNvSpPr/>
            <p:nvPr/>
          </p:nvSpPr>
          <p:spPr>
            <a:xfrm>
              <a:off x="3054719" y="6169271"/>
              <a:ext cx="447713" cy="265577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843" name="직선 연결선 1842"/>
            <p:cNvCxnSpPr/>
            <p:nvPr/>
          </p:nvCxnSpPr>
          <p:spPr>
            <a:xfrm>
              <a:off x="30594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  <p:cxnSp>
          <p:nvCxnSpPr>
            <p:cNvPr id="1844" name="직선 연결선 1843"/>
            <p:cNvCxnSpPr/>
            <p:nvPr/>
          </p:nvCxnSpPr>
          <p:spPr>
            <a:xfrm flipV="1">
              <a:off x="3059496" y="6175298"/>
              <a:ext cx="446650" cy="258853"/>
            </a:xfrm>
            <a:prstGeom prst="line">
              <a:avLst/>
            </a:prstGeom>
            <a:solidFill>
              <a:schemeClr val="bg1"/>
            </a:solidFill>
            <a:ln w="9528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</p:cxnSp>
      </p:grpSp>
      <p:sp>
        <p:nvSpPr>
          <p:cNvPr id="1939" name="TextBox 1938"/>
          <p:cNvSpPr txBox="1"/>
          <p:nvPr/>
        </p:nvSpPr>
        <p:spPr>
          <a:xfrm>
            <a:off x="434292" y="1786252"/>
            <a:ext cx="1728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기본규칙</a:t>
            </a:r>
            <a:endParaRPr kumimoji="0" lang="en-US" altLang="ko-KR" sz="9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1873" name="그룹 1872"/>
          <p:cNvGrpSpPr/>
          <p:nvPr/>
        </p:nvGrpSpPr>
        <p:grpSpPr>
          <a:xfrm>
            <a:off x="2530951" y="3031748"/>
            <a:ext cx="2335358" cy="1901009"/>
            <a:chOff x="8443044" y="2102281"/>
            <a:chExt cx="1440160" cy="968849"/>
          </a:xfrm>
        </p:grpSpPr>
        <p:grpSp>
          <p:nvGrpSpPr>
            <p:cNvPr id="1899" name="그룹 1898"/>
            <p:cNvGrpSpPr/>
            <p:nvPr/>
          </p:nvGrpSpPr>
          <p:grpSpPr>
            <a:xfrm>
              <a:off x="8443044" y="2102281"/>
              <a:ext cx="1440160" cy="764547"/>
              <a:chOff x="2682404" y="5605507"/>
              <a:chExt cx="1440160" cy="764547"/>
            </a:xfrm>
          </p:grpSpPr>
          <p:sp>
            <p:nvSpPr>
              <p:cNvPr id="1901" name="Rectangle 24"/>
              <p:cNvSpPr/>
              <p:nvPr/>
            </p:nvSpPr>
            <p:spPr>
              <a:xfrm>
                <a:off x="2682404" y="5605507"/>
                <a:ext cx="1440160" cy="7645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7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itchFamily="50" charset="-127"/>
                  <a:ea typeface="굴림" charset="-127"/>
                  <a:cs typeface="+mn-cs"/>
                </a:endParaRPr>
              </a:p>
            </p:txBody>
          </p:sp>
          <p:sp>
            <p:nvSpPr>
              <p:cNvPr id="1902" name="Rectangle 27"/>
              <p:cNvSpPr/>
              <p:nvPr/>
            </p:nvSpPr>
            <p:spPr>
              <a:xfrm>
                <a:off x="2746182" y="5673382"/>
                <a:ext cx="1312860" cy="621983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00" name="TextBox 1899"/>
            <p:cNvSpPr txBox="1"/>
            <p:nvPr/>
          </p:nvSpPr>
          <p:spPr>
            <a:xfrm>
              <a:off x="8593046" y="2898586"/>
              <a:ext cx="1140157" cy="172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단일 </a:t>
              </a:r>
              <a:r>
                <a:rPr kumimoji="1" lang="ko-KR" altLang="en-US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콘텐츠</a:t>
              </a: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구조</a:t>
              </a: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/>
              </a:r>
              <a:b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</a:b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875" name="그룹 1874"/>
          <p:cNvGrpSpPr/>
          <p:nvPr/>
        </p:nvGrpSpPr>
        <p:grpSpPr>
          <a:xfrm>
            <a:off x="5104383" y="3031748"/>
            <a:ext cx="2335358" cy="1901011"/>
            <a:chOff x="8443044" y="2102281"/>
            <a:chExt cx="1440160" cy="968850"/>
          </a:xfrm>
        </p:grpSpPr>
        <p:grpSp>
          <p:nvGrpSpPr>
            <p:cNvPr id="1888" name="그룹 1887"/>
            <p:cNvGrpSpPr/>
            <p:nvPr/>
          </p:nvGrpSpPr>
          <p:grpSpPr>
            <a:xfrm>
              <a:off x="8443044" y="2102281"/>
              <a:ext cx="1440160" cy="764547"/>
              <a:chOff x="2682404" y="5605507"/>
              <a:chExt cx="1440160" cy="764547"/>
            </a:xfrm>
          </p:grpSpPr>
          <p:sp>
            <p:nvSpPr>
              <p:cNvPr id="1890" name="Rectangle 24"/>
              <p:cNvSpPr/>
              <p:nvPr/>
            </p:nvSpPr>
            <p:spPr>
              <a:xfrm>
                <a:off x="2682404" y="5605507"/>
                <a:ext cx="1440160" cy="7645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8">
                <a:solidFill>
                  <a:schemeClr val="bg1">
                    <a:lumMod val="7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sz="7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itchFamily="50" charset="-127"/>
                  <a:ea typeface="굴림" charset="-127"/>
                  <a:cs typeface="+mn-cs"/>
                </a:endParaRPr>
              </a:p>
            </p:txBody>
          </p:sp>
          <p:sp>
            <p:nvSpPr>
              <p:cNvPr id="1891" name="Rectangle 27"/>
              <p:cNvSpPr/>
              <p:nvPr/>
            </p:nvSpPr>
            <p:spPr>
              <a:xfrm>
                <a:off x="2746183" y="5673382"/>
                <a:ext cx="632725" cy="621984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92" name="Rectangle 27"/>
              <p:cNvSpPr/>
              <p:nvPr/>
            </p:nvSpPr>
            <p:spPr>
              <a:xfrm>
                <a:off x="3426316" y="5673382"/>
                <a:ext cx="632725" cy="621983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889" name="TextBox 1888"/>
            <p:cNvSpPr txBox="1"/>
            <p:nvPr/>
          </p:nvSpPr>
          <p:spPr>
            <a:xfrm>
              <a:off x="8593046" y="2898587"/>
              <a:ext cx="1140157" cy="172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분할 </a:t>
              </a:r>
              <a:r>
                <a:rPr kumimoji="1" lang="ko-KR" altLang="en-US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콘텐츠</a:t>
              </a: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구조</a:t>
              </a:r>
              <a:endParaRPr kumimoji="1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87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386" b="-1"/>
          <a:stretch/>
        </p:blipFill>
        <p:spPr bwMode="auto">
          <a:xfrm>
            <a:off x="2747228" y="3218779"/>
            <a:ext cx="1906475" cy="35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386" b="-1"/>
          <a:stretch/>
        </p:blipFill>
        <p:spPr bwMode="auto">
          <a:xfrm>
            <a:off x="2747228" y="3601731"/>
            <a:ext cx="1906475" cy="35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386" b="-1"/>
          <a:stretch/>
        </p:blipFill>
        <p:spPr bwMode="auto">
          <a:xfrm>
            <a:off x="2747228" y="3993194"/>
            <a:ext cx="1906475" cy="355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69" y="3209146"/>
            <a:ext cx="913252" cy="113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69" y="3209146"/>
            <a:ext cx="913252" cy="113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7689884" y="3031749"/>
            <a:ext cx="2335358" cy="1777899"/>
            <a:chOff x="7689884" y="2821305"/>
            <a:chExt cx="2335358" cy="1777899"/>
          </a:xfrm>
        </p:grpSpPr>
        <p:sp>
          <p:nvSpPr>
            <p:cNvPr id="1895" name="Rectangle 24"/>
            <p:cNvSpPr/>
            <p:nvPr/>
          </p:nvSpPr>
          <p:spPr>
            <a:xfrm>
              <a:off x="7689884" y="2821305"/>
              <a:ext cx="2335358" cy="15001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7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itchFamily="50" charset="-127"/>
                <a:ea typeface="굴림" charset="-127"/>
                <a:cs typeface="+mn-cs"/>
              </a:endParaRPr>
            </a:p>
          </p:txBody>
        </p:sp>
        <p:sp>
          <p:nvSpPr>
            <p:cNvPr id="1894" name="TextBox 1893"/>
            <p:cNvSpPr txBox="1"/>
            <p:nvPr/>
          </p:nvSpPr>
          <p:spPr>
            <a:xfrm>
              <a:off x="7933127" y="4383760"/>
              <a:ext cx="18488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</a:t>
              </a: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분할 </a:t>
              </a:r>
              <a:r>
                <a:rPr kumimoji="1" lang="ko-KR" altLang="en-US" sz="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콘텐츠</a:t>
              </a:r>
              <a:r>
                <a:rPr kumimoji="1" lang="ko-KR" altLang="en-US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구조</a:t>
              </a:r>
              <a:endParaRPr kumimoji="1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7793308" y="2954485"/>
              <a:ext cx="2128925" cy="1220415"/>
              <a:chOff x="7793308" y="2954485"/>
              <a:chExt cx="2128925" cy="1220415"/>
            </a:xfrm>
          </p:grpSpPr>
          <p:sp>
            <p:nvSpPr>
              <p:cNvPr id="1896" name="Rectangle 27"/>
              <p:cNvSpPr/>
              <p:nvPr/>
            </p:nvSpPr>
            <p:spPr>
              <a:xfrm>
                <a:off x="7793308" y="2954485"/>
                <a:ext cx="1026024" cy="553296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97" name="Rectangle 27"/>
              <p:cNvSpPr/>
              <p:nvPr/>
            </p:nvSpPr>
            <p:spPr>
              <a:xfrm>
                <a:off x="7793308" y="3621604"/>
                <a:ext cx="1026024" cy="553296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98" name="Rectangle 27"/>
              <p:cNvSpPr/>
              <p:nvPr/>
            </p:nvSpPr>
            <p:spPr>
              <a:xfrm>
                <a:off x="8896209" y="2954485"/>
                <a:ext cx="1026024" cy="1220413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1879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34386" b="-1"/>
              <a:stretch/>
            </p:blipFill>
            <p:spPr bwMode="auto">
              <a:xfrm>
                <a:off x="8914085" y="2992525"/>
                <a:ext cx="981386" cy="187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0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34386" b="-1"/>
              <a:stretch/>
            </p:blipFill>
            <p:spPr bwMode="auto">
              <a:xfrm>
                <a:off x="8914085" y="3222295"/>
                <a:ext cx="981386" cy="187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1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34386" b="-1"/>
              <a:stretch/>
            </p:blipFill>
            <p:spPr bwMode="auto">
              <a:xfrm>
                <a:off x="8914085" y="3458445"/>
                <a:ext cx="981386" cy="187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2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34386" b="-1"/>
              <a:stretch/>
            </p:blipFill>
            <p:spPr bwMode="auto">
              <a:xfrm>
                <a:off x="8914085" y="3688219"/>
                <a:ext cx="981386" cy="187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3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r="34386" b="-1"/>
              <a:stretch/>
            </p:blipFill>
            <p:spPr bwMode="auto">
              <a:xfrm>
                <a:off x="8914085" y="3930753"/>
                <a:ext cx="981386" cy="187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85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1013" y="2991385"/>
                <a:ext cx="972070" cy="4725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8" name="Picture 6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6413" y="3663607"/>
                <a:ext cx="900063" cy="463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99" name="Picture 7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72547" y="3710591"/>
                <a:ext cx="267545" cy="273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887" y="3317324"/>
            <a:ext cx="323314" cy="33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87" y="3317324"/>
            <a:ext cx="323314" cy="33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467544" y="2085063"/>
            <a:ext cx="172819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1766" marR="0" lvl="0" indent="-17145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콘텐</a:t>
            </a:r>
            <a:r>
              <a:rPr kumimoji="0" lang="ko-KR" altLang="en-US" sz="90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츠</a:t>
            </a:r>
            <a:r>
              <a:rPr kumimoji="0" lang="ko-KR" altLang="en-US" sz="90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중요성에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따라 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왼쪽에서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오른쪽</a:t>
            </a:r>
            <a:r>
              <a:rPr kumimoji="0" lang="en-US" altLang="ko-KR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위에서 아래로 배치하는 것을 기본으로 한다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(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중요도에 따라 예외사항을 둘 수 있다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</a:p>
          <a:p>
            <a:pPr marL="191766" marR="0" lvl="0" indent="-17145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90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콘텐츠</a:t>
            </a:r>
            <a:r>
              <a:rPr kumimoji="0" lang="ko-KR" altLang="en-US" sz="90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성향에 따라 단일구조 에서 최대 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4</a:t>
            </a:r>
            <a:r>
              <a:rPr kumimoji="0" lang="ko-KR" altLang="en-US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개의 조건 까지 배치가 가능하다</a:t>
            </a: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645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2-1-5.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태블릿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 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 그리드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06140" y="1476375"/>
            <a:ext cx="1013028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태블릿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PC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는 터치 인터페이스에 최적화되어야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하나의 객체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는 사람의 손가락 크기를 고려하여 적어도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9.5mm*9.5mm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이상이 되어야한다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+mn-cs"/>
              </a:rPr>
              <a:t>ANSI/HFES 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굴림" charset="-127"/>
                <a:cs typeface="+mn-cs"/>
              </a:rPr>
              <a:t>100-2007)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화면의 크기를 고려하여 콘텐츠를 여러 페이지로 나누어 구성한다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정보의 흐름은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화면과 일관되게 구성하되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콘텐츠의 크기는 읽는데 무리가 없도록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기본화면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6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분할을  준수하되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사이즈 오버 시 사용자에게 혼란을 줄 수 있으므로 가능한 정해진 레이아웃을 이용한다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43" name="직사각형 24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0318" y="2772518"/>
            <a:ext cx="3129589" cy="4394160"/>
            <a:chOff x="390068" y="2482235"/>
            <a:chExt cx="3129589" cy="4394160"/>
          </a:xfrm>
        </p:grpSpPr>
        <p:grpSp>
          <p:nvGrpSpPr>
            <p:cNvPr id="7" name="그룹 6"/>
            <p:cNvGrpSpPr/>
            <p:nvPr/>
          </p:nvGrpSpPr>
          <p:grpSpPr>
            <a:xfrm>
              <a:off x="2204377" y="2482236"/>
              <a:ext cx="1315280" cy="4394159"/>
              <a:chOff x="2616110" y="2481021"/>
              <a:chExt cx="2178282" cy="7277327"/>
            </a:xfrm>
          </p:grpSpPr>
          <p:sp>
            <p:nvSpPr>
              <p:cNvPr id="23" name="Rectangle 24"/>
              <p:cNvSpPr/>
              <p:nvPr/>
            </p:nvSpPr>
            <p:spPr>
              <a:xfrm>
                <a:off x="2616110" y="2481021"/>
                <a:ext cx="2178282" cy="6801267"/>
              </a:xfrm>
              <a:prstGeom prst="rect">
                <a:avLst/>
              </a:prstGeom>
              <a:pattFill prst="wdUpDiag">
                <a:fgClr>
                  <a:srgbClr val="DDDDDD"/>
                </a:fgClr>
                <a:bgClr>
                  <a:schemeClr val="bg1"/>
                </a:bgClr>
              </a:pattFill>
              <a:ln w="317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lIns="36000" rIns="36000" anchor="ctr"/>
              <a:lstStyle/>
              <a:p>
                <a:pPr marL="0" marR="0" lvl="0" indent="0" algn="ctr" defTabSz="104298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45000"/>
                  <a:buFont typeface="StarSymbol" pitchFamily="2" charset="0"/>
                  <a:buNone/>
                  <a:tabLst/>
                  <a:defRPr/>
                </a:pP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 pitchFamily="50" charset="-127"/>
                  <a:ea typeface="굴림" charset="-127"/>
                  <a:cs typeface="Verdana" pitchFamily="34" charset="0"/>
                </a:endParaRPr>
              </a:p>
            </p:txBody>
          </p:sp>
          <p:grpSp>
            <p:nvGrpSpPr>
              <p:cNvPr id="24" name="그룹 23"/>
              <p:cNvGrpSpPr/>
              <p:nvPr/>
            </p:nvGrpSpPr>
            <p:grpSpPr>
              <a:xfrm>
                <a:off x="2706487" y="2562734"/>
                <a:ext cx="2000703" cy="4391864"/>
                <a:chOff x="2314001" y="3576713"/>
                <a:chExt cx="876449" cy="2295805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2314001" y="3576714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Area 1</a:t>
                  </a:r>
                  <a: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/>
                  </a:r>
                  <a:b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</a:br>
                  <a:r>
                    <a:rPr kumimoji="1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(Screen 1)</a:t>
                  </a:r>
                  <a:endPara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38" name="직선 연결선 37"/>
                <p:cNvCxnSpPr/>
                <p:nvPr/>
              </p:nvCxnSpPr>
              <p:spPr>
                <a:xfrm>
                  <a:off x="2314002" y="3576713"/>
                  <a:ext cx="876448" cy="55508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>
                <a:xfrm flipH="1">
                  <a:off x="2314002" y="3576713"/>
                  <a:ext cx="876448" cy="55836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직사각형 39"/>
                <p:cNvSpPr/>
                <p:nvPr/>
              </p:nvSpPr>
              <p:spPr>
                <a:xfrm>
                  <a:off x="2314001" y="5314152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Area 1</a:t>
                  </a:r>
                  <a: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/>
                  </a:r>
                  <a:b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</a:br>
                  <a:r>
                    <a:rPr kumimoji="1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(Screen 1)</a:t>
                  </a:r>
                  <a:endPara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2706485" y="3672549"/>
                <a:ext cx="2000707" cy="4456594"/>
                <a:chOff x="2314001" y="3576713"/>
                <a:chExt cx="876451" cy="2329643"/>
              </a:xfrm>
            </p:grpSpPr>
            <p:sp>
              <p:nvSpPr>
                <p:cNvPr id="32" name="직사각형 31"/>
                <p:cNvSpPr/>
                <p:nvPr/>
              </p:nvSpPr>
              <p:spPr>
                <a:xfrm>
                  <a:off x="2314001" y="3576714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Area 2</a:t>
                  </a:r>
                  <a: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/>
                  </a:r>
                  <a:b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</a:br>
                  <a:r>
                    <a:rPr kumimoji="1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(Screen 2)</a:t>
                  </a:r>
                  <a:endPara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33" name="직선 연결선 32"/>
                <p:cNvCxnSpPr/>
                <p:nvPr/>
              </p:nvCxnSpPr>
              <p:spPr>
                <a:xfrm>
                  <a:off x="2314003" y="3576714"/>
                  <a:ext cx="876449" cy="55508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/>
                <p:cNvCxnSpPr/>
                <p:nvPr/>
              </p:nvCxnSpPr>
              <p:spPr>
                <a:xfrm flipH="1">
                  <a:off x="2314002" y="3576713"/>
                  <a:ext cx="876448" cy="55836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직사각형 34"/>
                <p:cNvSpPr/>
                <p:nvPr/>
              </p:nvSpPr>
              <p:spPr>
                <a:xfrm>
                  <a:off x="2314001" y="5314155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Area 2</a:t>
                  </a:r>
                  <a: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/>
                  </a:r>
                  <a:b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</a:br>
                  <a:r>
                    <a:rPr kumimoji="1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(Screen 2)</a:t>
                  </a:r>
                  <a:endPara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36" name="직선 연결선 35"/>
                <p:cNvCxnSpPr/>
                <p:nvPr/>
              </p:nvCxnSpPr>
              <p:spPr>
                <a:xfrm>
                  <a:off x="2314003" y="5351270"/>
                  <a:ext cx="876449" cy="55508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/>
              <p:cNvGrpSpPr/>
              <p:nvPr/>
            </p:nvGrpSpPr>
            <p:grpSpPr>
              <a:xfrm>
                <a:off x="2706487" y="4782364"/>
                <a:ext cx="2000703" cy="4391864"/>
                <a:chOff x="2314001" y="3576713"/>
                <a:chExt cx="876449" cy="2295805"/>
              </a:xfrm>
            </p:grpSpPr>
            <p:sp>
              <p:nvSpPr>
                <p:cNvPr id="28" name="직사각형 27"/>
                <p:cNvSpPr/>
                <p:nvPr/>
              </p:nvSpPr>
              <p:spPr>
                <a:xfrm>
                  <a:off x="2314001" y="3576714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Area 3</a:t>
                  </a:r>
                  <a: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/>
                  </a:r>
                  <a:b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</a:br>
                  <a:r>
                    <a:rPr kumimoji="1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(Screen 3)</a:t>
                  </a:r>
                  <a:endPara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9" name="직선 연결선 28"/>
                <p:cNvCxnSpPr/>
                <p:nvPr/>
              </p:nvCxnSpPr>
              <p:spPr>
                <a:xfrm>
                  <a:off x="2314002" y="3576713"/>
                  <a:ext cx="876448" cy="55508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 flipH="1">
                  <a:off x="2314002" y="3576713"/>
                  <a:ext cx="876448" cy="55836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직사각형 30"/>
                <p:cNvSpPr/>
                <p:nvPr/>
              </p:nvSpPr>
              <p:spPr>
                <a:xfrm>
                  <a:off x="2314001" y="5314152"/>
                  <a:ext cx="876448" cy="55836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Area 3</a:t>
                  </a:r>
                  <a: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/>
                  </a:r>
                  <a:br>
                    <a:rPr kumimoji="1" lang="en-US" altLang="ko-KR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</a:br>
                  <a:r>
                    <a:rPr kumimoji="1" lang="en-US" altLang="ko-KR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65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(Screen 3)</a:t>
                  </a:r>
                  <a:endParaRPr kumimoji="1" lang="en-US" altLang="ko-KR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2616110" y="9401543"/>
                <a:ext cx="2178282" cy="35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1200" cap="none" spc="-10" normalizeH="0" baseline="0" noProof="0" dirty="0" err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태블릿</a:t>
                </a:r>
                <a:r>
                  <a:rPr kumimoji="0" lang="ko-KR" altLang="en-US" sz="8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8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PC </a:t>
                </a:r>
                <a:r>
                  <a:rPr kumimoji="0" lang="ko-KR" altLang="en-US" sz="8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구조</a:t>
                </a:r>
                <a:endPara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97861" y="3228295"/>
              <a:ext cx="1533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멀티스크린</a:t>
              </a:r>
              <a:r>
                <a:rPr kumimoji="0" lang="en-US" altLang="ko-KR" sz="8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/</a:t>
              </a:r>
              <a:r>
                <a:rPr kumimoji="0" lang="ko-KR" altLang="en-US" sz="8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터치스크린</a:t>
              </a:r>
              <a:endParaRPr kumimoji="1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(3</a:t>
              </a:r>
              <a:r>
                <a:rPr kumimoji="0" lang="ko-KR" altLang="en-US" sz="8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분할 지도 </a:t>
              </a:r>
              <a:r>
                <a:rPr kumimoji="0" lang="ko-KR" altLang="en-US" sz="8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구조</a:t>
              </a:r>
              <a:r>
                <a:rPr kumimoji="0" lang="en-US" altLang="ko-KR" sz="8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)</a:t>
              </a:r>
              <a:endParaRPr kumimoji="0" lang="en-US" altLang="ko-KR" sz="8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90068" y="2482235"/>
              <a:ext cx="1564605" cy="722331"/>
              <a:chOff x="390068" y="2482099"/>
              <a:chExt cx="1655613" cy="764346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90068" y="2482099"/>
                <a:ext cx="1655613" cy="76434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48163" y="2526578"/>
                <a:ext cx="1020872" cy="666061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7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Screen 1</a:t>
                </a: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3" name="직선 연결선 12"/>
              <p:cNvCxnSpPr/>
              <p:nvPr/>
            </p:nvCxnSpPr>
            <p:spPr>
              <a:xfrm>
                <a:off x="448164" y="2526577"/>
                <a:ext cx="1020871" cy="658444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14" name="직선 연결선 13"/>
              <p:cNvCxnSpPr/>
              <p:nvPr/>
            </p:nvCxnSpPr>
            <p:spPr>
              <a:xfrm flipH="1">
                <a:off x="448163" y="2526578"/>
                <a:ext cx="1020873" cy="65844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grpSp>
            <p:nvGrpSpPr>
              <p:cNvPr id="15" name="그룹 14"/>
              <p:cNvGrpSpPr/>
              <p:nvPr/>
            </p:nvGrpSpPr>
            <p:grpSpPr>
              <a:xfrm>
                <a:off x="1482437" y="2526577"/>
                <a:ext cx="507515" cy="327736"/>
                <a:chOff x="5333903" y="2870094"/>
                <a:chExt cx="1820260" cy="1166413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5342394" y="2870094"/>
                  <a:ext cx="1811769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7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Screen 2</a:t>
                  </a: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21" name="직선 연결선 20"/>
                <p:cNvCxnSpPr/>
                <p:nvPr/>
              </p:nvCxnSpPr>
              <p:spPr>
                <a:xfrm>
                  <a:off x="5333903" y="2881265"/>
                  <a:ext cx="1811769" cy="1148391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22" name="직선 연결선 21"/>
                <p:cNvCxnSpPr/>
                <p:nvPr/>
              </p:nvCxnSpPr>
              <p:spPr>
                <a:xfrm flipH="1">
                  <a:off x="5342394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  <p:grpSp>
            <p:nvGrpSpPr>
              <p:cNvPr id="16" name="그룹 15"/>
              <p:cNvGrpSpPr/>
              <p:nvPr/>
            </p:nvGrpSpPr>
            <p:grpSpPr>
              <a:xfrm>
                <a:off x="1482437" y="2866828"/>
                <a:ext cx="507515" cy="327736"/>
                <a:chOff x="5333903" y="2870094"/>
                <a:chExt cx="1820260" cy="1166413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5342394" y="2870094"/>
                  <a:ext cx="1811769" cy="116641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7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Screen 3</a:t>
                  </a: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cxnSp>
              <p:nvCxnSpPr>
                <p:cNvPr id="18" name="직선 연결선 17"/>
                <p:cNvCxnSpPr/>
                <p:nvPr/>
              </p:nvCxnSpPr>
              <p:spPr>
                <a:xfrm>
                  <a:off x="5333903" y="2870094"/>
                  <a:ext cx="1811768" cy="1159562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  <p:cxnSp>
              <p:nvCxnSpPr>
                <p:cNvPr id="19" name="직선 연결선 18"/>
                <p:cNvCxnSpPr/>
                <p:nvPr/>
              </p:nvCxnSpPr>
              <p:spPr>
                <a:xfrm flipH="1">
                  <a:off x="5333903" y="2870094"/>
                  <a:ext cx="1811769" cy="1166413"/>
                </a:xfrm>
                <a:prstGeom prst="line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</p:cxnSp>
          </p:grpSp>
        </p:grpSp>
        <p:cxnSp>
          <p:nvCxnSpPr>
            <p:cNvPr id="10" name="직선 화살표 연결선 9"/>
            <p:cNvCxnSpPr/>
            <p:nvPr/>
          </p:nvCxnSpPr>
          <p:spPr>
            <a:xfrm>
              <a:off x="1931464" y="2679702"/>
              <a:ext cx="318892" cy="0"/>
            </a:xfrm>
            <a:prstGeom prst="straightConnector1">
              <a:avLst/>
            </a:prstGeom>
            <a:ln w="38100">
              <a:solidFill>
                <a:srgbClr val="FF0000">
                  <a:alpha val="50196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756329" y="3518578"/>
            <a:ext cx="1533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</a:t>
            </a:r>
            <a:r>
              <a:rPr kumimoji="0" lang="en-US" altLang="ko-KR" sz="8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8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터치스크린</a:t>
            </a:r>
            <a:endParaRPr kumimoji="1" lang="en-US" altLang="ko-KR" sz="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(3</a:t>
            </a:r>
            <a:r>
              <a:rPr kumimoji="0" lang="ko-KR" altLang="en-US" sz="8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분할 지도 </a:t>
            </a:r>
            <a:r>
              <a:rPr kumimoji="0" lang="ko-KR" altLang="en-US" sz="8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구조</a:t>
            </a:r>
            <a:r>
              <a:rPr kumimoji="0" lang="en-US" altLang="ko-KR" sz="8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kumimoji="0" lang="en-US" altLang="ko-KR" sz="80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560767" y="2772519"/>
            <a:ext cx="1315281" cy="3505685"/>
            <a:chOff x="2616110" y="2481021"/>
            <a:chExt cx="2178282" cy="5805892"/>
          </a:xfrm>
        </p:grpSpPr>
        <p:sp>
          <p:nvSpPr>
            <p:cNvPr id="43" name="Rectangle 24"/>
            <p:cNvSpPr/>
            <p:nvPr/>
          </p:nvSpPr>
          <p:spPr>
            <a:xfrm>
              <a:off x="2616110" y="2481021"/>
              <a:ext cx="2178282" cy="5370207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marL="0" marR="0" lvl="0" indent="0" algn="ctr" defTabSz="10429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itchFamily="50" charset="-127"/>
                <a:ea typeface="굴림" charset="-127"/>
                <a:cs typeface="Verdana" pitchFamily="34" charset="0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706487" y="2562731"/>
              <a:ext cx="2000703" cy="1068153"/>
              <a:chOff x="2314001" y="3576713"/>
              <a:chExt cx="876449" cy="558367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2314001" y="3576714"/>
                <a:ext cx="876448" cy="5583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Area 1</a:t>
                </a:r>
                <a: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/>
                </a:r>
                <a:b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r>
                  <a:rPr kumimoji="1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(Screen 1)</a:t>
                </a:r>
                <a:endPara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4" name="직선 연결선 63"/>
              <p:cNvCxnSpPr/>
              <p:nvPr/>
            </p:nvCxnSpPr>
            <p:spPr>
              <a:xfrm>
                <a:off x="2314002" y="3576713"/>
                <a:ext cx="876448" cy="55508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flipH="1">
                <a:off x="2314002" y="3576713"/>
                <a:ext cx="876448" cy="55836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/>
            <p:cNvGrpSpPr/>
            <p:nvPr/>
          </p:nvGrpSpPr>
          <p:grpSpPr>
            <a:xfrm>
              <a:off x="2706485" y="3672548"/>
              <a:ext cx="2000707" cy="4065346"/>
              <a:chOff x="2314001" y="3576713"/>
              <a:chExt cx="876451" cy="2125122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2314001" y="3576714"/>
                <a:ext cx="876448" cy="5583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Area 2</a:t>
                </a:r>
                <a: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/>
                </a:r>
                <a:b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r>
                  <a:rPr kumimoji="1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(Screen 2)</a:t>
                </a:r>
                <a:endPara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5" name="직선 연결선 54"/>
              <p:cNvCxnSpPr/>
              <p:nvPr/>
            </p:nvCxnSpPr>
            <p:spPr>
              <a:xfrm>
                <a:off x="2314003" y="3576714"/>
                <a:ext cx="876449" cy="55508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 flipH="1">
                <a:off x="2314002" y="3576713"/>
                <a:ext cx="876448" cy="55836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/>
              <p:cNvSpPr/>
              <p:nvPr/>
            </p:nvSpPr>
            <p:spPr>
              <a:xfrm>
                <a:off x="2314001" y="4549751"/>
                <a:ext cx="876448" cy="5583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Area </a:t>
                </a:r>
                <a:r>
                  <a:rPr kumimoji="1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4</a:t>
                </a:r>
                <a: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/>
                </a:r>
                <a:b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r>
                  <a:rPr kumimoji="1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(Screen 4)</a:t>
                </a:r>
                <a:endPara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8" name="직선 연결선 57"/>
              <p:cNvCxnSpPr/>
              <p:nvPr/>
            </p:nvCxnSpPr>
            <p:spPr>
              <a:xfrm>
                <a:off x="2314003" y="4549751"/>
                <a:ext cx="876449" cy="55508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2314002" y="4549750"/>
                <a:ext cx="876448" cy="55836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직사각형 59"/>
              <p:cNvSpPr/>
              <p:nvPr/>
            </p:nvSpPr>
            <p:spPr>
              <a:xfrm>
                <a:off x="2314001" y="5143469"/>
                <a:ext cx="876448" cy="5583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Area </a:t>
                </a:r>
                <a:r>
                  <a:rPr kumimoji="1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</a:t>
                </a:r>
                <a: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/>
                </a:r>
                <a:b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r>
                  <a:rPr kumimoji="1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(Screen 5)</a:t>
                </a:r>
                <a:endPara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1" name="직선 연결선 60"/>
              <p:cNvCxnSpPr/>
              <p:nvPr/>
            </p:nvCxnSpPr>
            <p:spPr>
              <a:xfrm>
                <a:off x="2314003" y="5143469"/>
                <a:ext cx="876449" cy="55508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flipH="1">
                <a:off x="2314002" y="5143468"/>
                <a:ext cx="876448" cy="55836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2706488" y="4782356"/>
              <a:ext cx="2002045" cy="688073"/>
              <a:chOff x="2314002" y="3576713"/>
              <a:chExt cx="877037" cy="359684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2314002" y="3578966"/>
                <a:ext cx="428578" cy="35517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Area 3</a:t>
                </a:r>
                <a: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/>
                </a:r>
                <a:b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r>
                  <a:rPr kumimoji="1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(Screen 3)</a:t>
                </a:r>
                <a:endPara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2761873" y="3581217"/>
                <a:ext cx="428578" cy="35517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Area 3</a:t>
                </a:r>
                <a: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/>
                </a:r>
                <a:b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r>
                  <a:rPr kumimoji="1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(Screen 3)</a:t>
                </a:r>
                <a:endPara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50" name="직선 연결선 49"/>
              <p:cNvCxnSpPr/>
              <p:nvPr/>
            </p:nvCxnSpPr>
            <p:spPr>
              <a:xfrm>
                <a:off x="2314002" y="3576713"/>
                <a:ext cx="438225" cy="35743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flipH="1">
                <a:off x="2344221" y="3581217"/>
                <a:ext cx="407309" cy="35518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2752814" y="3576713"/>
                <a:ext cx="438225" cy="35743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H="1">
                <a:off x="2783033" y="3581217"/>
                <a:ext cx="407309" cy="35518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2616110" y="7930108"/>
              <a:ext cx="2178282" cy="35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-1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태블릿</a:t>
              </a:r>
              <a:r>
                <a:rPr kumimoji="0" lang="ko-KR" altLang="en-US" sz="8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8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PC </a:t>
              </a:r>
              <a:r>
                <a:rPr kumimoji="0" lang="ko-KR" altLang="en-US" sz="8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구조</a:t>
              </a:r>
              <a:endParaRPr kumimoji="1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3748536" y="2772518"/>
            <a:ext cx="1564605" cy="722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780858" y="2814551"/>
            <a:ext cx="479617" cy="309721"/>
            <a:chOff x="5333903" y="2870094"/>
            <a:chExt cx="1820260" cy="1166413"/>
          </a:xfrm>
        </p:grpSpPr>
        <p:sp>
          <p:nvSpPr>
            <p:cNvPr id="68" name="직사각형 67"/>
            <p:cNvSpPr/>
            <p:nvPr/>
          </p:nvSpPr>
          <p:spPr>
            <a:xfrm>
              <a:off x="5342394" y="2870094"/>
              <a:ext cx="1811769" cy="1166413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Screen 4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5333903" y="2881265"/>
              <a:ext cx="1811769" cy="1148391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  <p:cxnSp>
          <p:nvCxnSpPr>
            <p:cNvPr id="70" name="직선 연결선 69"/>
            <p:cNvCxnSpPr/>
            <p:nvPr/>
          </p:nvCxnSpPr>
          <p:spPr>
            <a:xfrm flipH="1">
              <a:off x="5342394" y="2870094"/>
              <a:ext cx="1811769" cy="1166413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</p:grpSp>
      <p:grpSp>
        <p:nvGrpSpPr>
          <p:cNvPr id="71" name="그룹 70"/>
          <p:cNvGrpSpPr/>
          <p:nvPr/>
        </p:nvGrpSpPr>
        <p:grpSpPr>
          <a:xfrm>
            <a:off x="4780858" y="3136099"/>
            <a:ext cx="479617" cy="309721"/>
            <a:chOff x="5333903" y="2870094"/>
            <a:chExt cx="1820260" cy="1166413"/>
          </a:xfrm>
        </p:grpSpPr>
        <p:sp>
          <p:nvSpPr>
            <p:cNvPr id="72" name="직사각형 71"/>
            <p:cNvSpPr/>
            <p:nvPr/>
          </p:nvSpPr>
          <p:spPr>
            <a:xfrm>
              <a:off x="5342394" y="2870094"/>
              <a:ext cx="1811769" cy="1166413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Screen 5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5333903" y="2870094"/>
              <a:ext cx="1811768" cy="1159562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  <p:cxnSp>
          <p:nvCxnSpPr>
            <p:cNvPr id="74" name="직선 연결선 73"/>
            <p:cNvCxnSpPr/>
            <p:nvPr/>
          </p:nvCxnSpPr>
          <p:spPr>
            <a:xfrm flipH="1">
              <a:off x="5333903" y="2870094"/>
              <a:ext cx="1811769" cy="1166413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</p:grpSp>
      <p:cxnSp>
        <p:nvCxnSpPr>
          <p:cNvPr id="75" name="직선 화살표 연결선 74"/>
          <p:cNvCxnSpPr/>
          <p:nvPr/>
        </p:nvCxnSpPr>
        <p:spPr>
          <a:xfrm>
            <a:off x="5289932" y="2969985"/>
            <a:ext cx="318892" cy="0"/>
          </a:xfrm>
          <a:prstGeom prst="straightConnector1">
            <a:avLst/>
          </a:prstGeom>
          <a:ln w="38100">
            <a:solidFill>
              <a:srgbClr val="FF0000">
                <a:alpha val="50196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164547" y="3518578"/>
            <a:ext cx="1533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</a:t>
            </a:r>
            <a:r>
              <a:rPr kumimoji="0" lang="en-US" altLang="ko-KR" sz="8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8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터치스크린</a:t>
            </a:r>
            <a:endParaRPr kumimoji="1" lang="en-US" altLang="ko-KR" sz="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(3</a:t>
            </a:r>
            <a:r>
              <a:rPr kumimoji="0" lang="ko-KR" altLang="en-US" sz="8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분할 지도 </a:t>
            </a:r>
            <a:r>
              <a:rPr kumimoji="0" lang="ko-KR" altLang="en-US" sz="8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구조</a:t>
            </a:r>
            <a:r>
              <a:rPr kumimoji="0" lang="en-US" altLang="ko-KR" sz="8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kumimoji="0" lang="en-US" altLang="ko-KR" sz="80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8968985" y="2772519"/>
            <a:ext cx="1315280" cy="2375369"/>
            <a:chOff x="2616110" y="2481021"/>
            <a:chExt cx="2178282" cy="3933935"/>
          </a:xfrm>
        </p:grpSpPr>
        <p:sp>
          <p:nvSpPr>
            <p:cNvPr id="78" name="Rectangle 24"/>
            <p:cNvSpPr/>
            <p:nvPr/>
          </p:nvSpPr>
          <p:spPr>
            <a:xfrm>
              <a:off x="2616110" y="2481021"/>
              <a:ext cx="2178282" cy="3492827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marL="0" marR="0" lvl="0" indent="0" algn="ctr" defTabSz="10429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" pitchFamily="50" charset="-127"/>
                <a:ea typeface="굴림" charset="-127"/>
                <a:cs typeface="Verdana" pitchFamily="34" charset="0"/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2706487" y="2562734"/>
              <a:ext cx="2000703" cy="1068153"/>
              <a:chOff x="2314001" y="3576713"/>
              <a:chExt cx="876449" cy="55836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2314001" y="3576714"/>
                <a:ext cx="876448" cy="5583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Area 1</a:t>
                </a:r>
                <a: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/>
                </a:r>
                <a:b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r>
                  <a:rPr kumimoji="1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(Screen 1)</a:t>
                </a:r>
                <a:endPara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92" name="직선 연결선 91"/>
              <p:cNvCxnSpPr/>
              <p:nvPr/>
            </p:nvCxnSpPr>
            <p:spPr>
              <a:xfrm>
                <a:off x="2314002" y="3576713"/>
                <a:ext cx="876448" cy="55508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 flipH="1">
                <a:off x="2314002" y="3576713"/>
                <a:ext cx="876448" cy="55836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>
              <a:off x="2706485" y="3672549"/>
              <a:ext cx="2000707" cy="1068153"/>
              <a:chOff x="2314001" y="3576713"/>
              <a:chExt cx="876451" cy="558367"/>
            </a:xfrm>
          </p:grpSpPr>
          <p:sp>
            <p:nvSpPr>
              <p:cNvPr id="87" name="직사각형 86"/>
              <p:cNvSpPr/>
              <p:nvPr/>
            </p:nvSpPr>
            <p:spPr>
              <a:xfrm>
                <a:off x="2314001" y="3576714"/>
                <a:ext cx="876448" cy="5583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Area 2</a:t>
                </a:r>
                <a: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/>
                </a:r>
                <a:b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r>
                  <a:rPr kumimoji="1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(Screen 2)</a:t>
                </a:r>
                <a:endPara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88" name="직선 연결선 87"/>
              <p:cNvCxnSpPr/>
              <p:nvPr/>
            </p:nvCxnSpPr>
            <p:spPr>
              <a:xfrm>
                <a:off x="2314003" y="3576714"/>
                <a:ext cx="876449" cy="55508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H="1">
                <a:off x="2314002" y="3576713"/>
                <a:ext cx="876448" cy="55836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2706487" y="4782364"/>
              <a:ext cx="2000703" cy="1068153"/>
              <a:chOff x="2314001" y="3576713"/>
              <a:chExt cx="876449" cy="558367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2314001" y="3576714"/>
                <a:ext cx="876448" cy="5583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Area 3</a:t>
                </a:r>
                <a: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/>
                </a:r>
                <a:br>
                  <a:rPr kumimoji="1" lang="en-US" altLang="ko-KR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</a:br>
                <a:r>
                  <a:rPr kumimoji="1" lang="en-US" altLang="ko-K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(Screen 3)</a:t>
                </a:r>
                <a:endPara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84" name="직선 연결선 83"/>
              <p:cNvCxnSpPr/>
              <p:nvPr/>
            </p:nvCxnSpPr>
            <p:spPr>
              <a:xfrm>
                <a:off x="2314002" y="3576713"/>
                <a:ext cx="876448" cy="55508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flipH="1">
                <a:off x="2314002" y="3576713"/>
                <a:ext cx="876448" cy="55836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2616110" y="6058151"/>
              <a:ext cx="2178282" cy="35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1200" cap="none" spc="-1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태블릿</a:t>
              </a:r>
              <a:r>
                <a:rPr kumimoji="0" lang="ko-KR" altLang="en-US" sz="8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8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PC </a:t>
              </a:r>
              <a:r>
                <a:rPr kumimoji="0" lang="ko-KR" altLang="en-US" sz="8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구조</a:t>
              </a:r>
              <a:endParaRPr kumimoji="1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7156754" y="2772518"/>
            <a:ext cx="1564605" cy="722331"/>
            <a:chOff x="390068" y="2482099"/>
            <a:chExt cx="1655613" cy="764346"/>
          </a:xfrm>
        </p:grpSpPr>
        <p:sp>
          <p:nvSpPr>
            <p:cNvPr id="95" name="직사각형 94"/>
            <p:cNvSpPr/>
            <p:nvPr/>
          </p:nvSpPr>
          <p:spPr>
            <a:xfrm>
              <a:off x="390068" y="2482099"/>
              <a:ext cx="1655613" cy="76434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48163" y="2526578"/>
              <a:ext cx="1020872" cy="666061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Screen 1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7" name="직선 연결선 96"/>
            <p:cNvCxnSpPr/>
            <p:nvPr/>
          </p:nvCxnSpPr>
          <p:spPr>
            <a:xfrm>
              <a:off x="448164" y="2526577"/>
              <a:ext cx="1020871" cy="658444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  <p:cxnSp>
          <p:nvCxnSpPr>
            <p:cNvPr id="98" name="직선 연결선 97"/>
            <p:cNvCxnSpPr/>
            <p:nvPr/>
          </p:nvCxnSpPr>
          <p:spPr>
            <a:xfrm flipH="1">
              <a:off x="448163" y="2526578"/>
              <a:ext cx="1020873" cy="658443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  <p:grpSp>
          <p:nvGrpSpPr>
            <p:cNvPr id="99" name="그룹 98"/>
            <p:cNvGrpSpPr/>
            <p:nvPr/>
          </p:nvGrpSpPr>
          <p:grpSpPr>
            <a:xfrm>
              <a:off x="1482437" y="2526577"/>
              <a:ext cx="507515" cy="327736"/>
              <a:chOff x="5333903" y="2870094"/>
              <a:chExt cx="1820260" cy="1166413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5342394" y="2870094"/>
                <a:ext cx="1811769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7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Screen 2</a:t>
                </a: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05" name="직선 연결선 104"/>
              <p:cNvCxnSpPr/>
              <p:nvPr/>
            </p:nvCxnSpPr>
            <p:spPr>
              <a:xfrm>
                <a:off x="5333903" y="2881265"/>
                <a:ext cx="1811769" cy="1148391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106" name="직선 연결선 105"/>
              <p:cNvCxnSpPr/>
              <p:nvPr/>
            </p:nvCxnSpPr>
            <p:spPr>
              <a:xfrm flipH="1">
                <a:off x="5342394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  <p:grpSp>
          <p:nvGrpSpPr>
            <p:cNvPr id="100" name="그룹 99"/>
            <p:cNvGrpSpPr/>
            <p:nvPr/>
          </p:nvGrpSpPr>
          <p:grpSpPr>
            <a:xfrm>
              <a:off x="1482437" y="2866828"/>
              <a:ext cx="507515" cy="327736"/>
              <a:chOff x="5333903" y="2870094"/>
              <a:chExt cx="1820260" cy="1166413"/>
            </a:xfrm>
          </p:grpSpPr>
          <p:sp>
            <p:nvSpPr>
              <p:cNvPr id="101" name="직사각형 100"/>
              <p:cNvSpPr/>
              <p:nvPr/>
            </p:nvSpPr>
            <p:spPr>
              <a:xfrm>
                <a:off x="5342394" y="2870094"/>
                <a:ext cx="1811769" cy="1166413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7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Screen 3</a:t>
                </a: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5333903" y="2870094"/>
                <a:ext cx="1811768" cy="1159562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  <p:cxnSp>
            <p:nvCxnSpPr>
              <p:cNvPr id="103" name="직선 연결선 102"/>
              <p:cNvCxnSpPr/>
              <p:nvPr/>
            </p:nvCxnSpPr>
            <p:spPr>
              <a:xfrm flipH="1">
                <a:off x="5333903" y="2870094"/>
                <a:ext cx="1811769" cy="1166413"/>
              </a:xfrm>
              <a:prstGeom prst="lin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</p:cxnSp>
        </p:grpSp>
      </p:grpSp>
      <p:cxnSp>
        <p:nvCxnSpPr>
          <p:cNvPr id="107" name="직선 화살표 연결선 106"/>
          <p:cNvCxnSpPr/>
          <p:nvPr/>
        </p:nvCxnSpPr>
        <p:spPr>
          <a:xfrm>
            <a:off x="8698150" y="2969985"/>
            <a:ext cx="318892" cy="0"/>
          </a:xfrm>
          <a:prstGeom prst="straightConnector1">
            <a:avLst/>
          </a:prstGeom>
          <a:ln w="38100">
            <a:solidFill>
              <a:srgbClr val="FF0000">
                <a:alpha val="50196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/>
          <p:cNvGrpSpPr/>
          <p:nvPr/>
        </p:nvGrpSpPr>
        <p:grpSpPr>
          <a:xfrm>
            <a:off x="4287938" y="2814551"/>
            <a:ext cx="479617" cy="631269"/>
            <a:chOff x="5333903" y="2870094"/>
            <a:chExt cx="1820260" cy="2377366"/>
          </a:xfrm>
        </p:grpSpPr>
        <p:sp>
          <p:nvSpPr>
            <p:cNvPr id="109" name="직사각형 108"/>
            <p:cNvSpPr/>
            <p:nvPr/>
          </p:nvSpPr>
          <p:spPr>
            <a:xfrm>
              <a:off x="5342393" y="2870094"/>
              <a:ext cx="1811770" cy="2370516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Screen 3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5333903" y="2881264"/>
              <a:ext cx="1820260" cy="2332230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  <p:cxnSp>
          <p:nvCxnSpPr>
            <p:cNvPr id="111" name="직선 연결선 110"/>
            <p:cNvCxnSpPr/>
            <p:nvPr/>
          </p:nvCxnSpPr>
          <p:spPr>
            <a:xfrm flipH="1">
              <a:off x="5342393" y="2870094"/>
              <a:ext cx="1811770" cy="2377366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</p:grpSp>
      <p:grpSp>
        <p:nvGrpSpPr>
          <p:cNvPr id="112" name="그룹 111"/>
          <p:cNvGrpSpPr/>
          <p:nvPr/>
        </p:nvGrpSpPr>
        <p:grpSpPr>
          <a:xfrm>
            <a:off x="3799781" y="2814551"/>
            <a:ext cx="479617" cy="309721"/>
            <a:chOff x="5333903" y="2870094"/>
            <a:chExt cx="1820260" cy="1166413"/>
          </a:xfrm>
        </p:grpSpPr>
        <p:sp>
          <p:nvSpPr>
            <p:cNvPr id="113" name="직사각형 112"/>
            <p:cNvSpPr/>
            <p:nvPr/>
          </p:nvSpPr>
          <p:spPr>
            <a:xfrm>
              <a:off x="5342394" y="2870094"/>
              <a:ext cx="1811769" cy="1166413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Screen 1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4" name="직선 연결선 113"/>
            <p:cNvCxnSpPr/>
            <p:nvPr/>
          </p:nvCxnSpPr>
          <p:spPr>
            <a:xfrm>
              <a:off x="5333903" y="2881265"/>
              <a:ext cx="1811769" cy="1148391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  <p:cxnSp>
          <p:nvCxnSpPr>
            <p:cNvPr id="115" name="직선 연결선 114"/>
            <p:cNvCxnSpPr/>
            <p:nvPr/>
          </p:nvCxnSpPr>
          <p:spPr>
            <a:xfrm flipH="1">
              <a:off x="5342394" y="2870094"/>
              <a:ext cx="1811769" cy="1166413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</p:grpSp>
      <p:grpSp>
        <p:nvGrpSpPr>
          <p:cNvPr id="116" name="그룹 115"/>
          <p:cNvGrpSpPr/>
          <p:nvPr/>
        </p:nvGrpSpPr>
        <p:grpSpPr>
          <a:xfrm>
            <a:off x="3799781" y="3136099"/>
            <a:ext cx="479617" cy="309721"/>
            <a:chOff x="5333903" y="2870094"/>
            <a:chExt cx="1820260" cy="1166413"/>
          </a:xfrm>
        </p:grpSpPr>
        <p:sp>
          <p:nvSpPr>
            <p:cNvPr id="117" name="직사각형 116"/>
            <p:cNvSpPr/>
            <p:nvPr/>
          </p:nvSpPr>
          <p:spPr>
            <a:xfrm>
              <a:off x="5342394" y="2870094"/>
              <a:ext cx="1811769" cy="1166413"/>
            </a:xfrm>
            <a:prstGeom prst="rect">
              <a:avLst/>
            </a:prstGeom>
            <a:solidFill>
              <a:schemeClr val="bg1"/>
            </a:solidFill>
            <a:ln w="3175">
              <a:noFill/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Screen 2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8" name="직선 연결선 117"/>
            <p:cNvCxnSpPr/>
            <p:nvPr/>
          </p:nvCxnSpPr>
          <p:spPr>
            <a:xfrm>
              <a:off x="5333903" y="2870094"/>
              <a:ext cx="1811768" cy="1159562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  <p:cxnSp>
          <p:nvCxnSpPr>
            <p:cNvPr id="119" name="직선 연결선 118"/>
            <p:cNvCxnSpPr/>
            <p:nvPr/>
          </p:nvCxnSpPr>
          <p:spPr>
            <a:xfrm flipH="1">
              <a:off x="5333903" y="2870094"/>
              <a:ext cx="1811769" cy="1166413"/>
            </a:xfrm>
            <a:prstGeom prst="lin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  <a:prstDash val="solid"/>
              <a:miter/>
            </a:ln>
          </p:spPr>
        </p:cxnSp>
      </p:grpSp>
    </p:spTree>
    <p:extLst>
      <p:ext uri="{BB962C8B-B14F-4D97-AF65-F5344CB8AC3E}">
        <p14:creationId xmlns:p14="http://schemas.microsoft.com/office/powerpoint/2010/main" val="641693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 bwMode="auto">
          <a:xfrm>
            <a:off x="411400" y="5320410"/>
            <a:ext cx="4068452" cy="1465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marR="0" lvl="0" indent="0" algn="ctr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411400" y="2452486"/>
            <a:ext cx="4068452" cy="242634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marR="0" lvl="0" indent="0" algn="ctr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2-2.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컬러규정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컨셉과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키워드를 적절히 표현할 수 있는 컬러를 도출하여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CI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칼라와 적절한 조화를 이룰 수 있도록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39392" y="1908423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Main Color</a:t>
            </a:r>
            <a:endParaRPr kumimoji="0" lang="ko-KR" altLang="en-US" sz="12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607185" y="1908423"/>
            <a:ext cx="89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Sub Color</a:t>
            </a:r>
            <a:endParaRPr kumimoji="0" lang="ko-KR" altLang="en-US" sz="12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411400" y="2291621"/>
            <a:ext cx="4068452" cy="154837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marR="0" lvl="0" indent="0" algn="ctr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4698628" y="2291620"/>
            <a:ext cx="5544615" cy="4494027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marR="0" lvl="0" indent="0" algn="ctr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058668" y="2823398"/>
            <a:ext cx="4856453" cy="3457116"/>
            <a:chOff x="5316538" y="2992158"/>
            <a:chExt cx="4856453" cy="3457116"/>
          </a:xfrm>
        </p:grpSpPr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075" y="3238273"/>
              <a:ext cx="3701105" cy="2937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Oval 18"/>
            <p:cNvSpPr>
              <a:spLocks noChangeArrowheads="1"/>
            </p:cNvSpPr>
            <p:nvPr/>
          </p:nvSpPr>
          <p:spPr bwMode="auto">
            <a:xfrm>
              <a:off x="7375996" y="3308345"/>
              <a:ext cx="1047750" cy="104775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Rectangle 12"/>
            <p:cNvSpPr>
              <a:spLocks noChangeArrowheads="1"/>
            </p:cNvSpPr>
            <p:nvPr/>
          </p:nvSpPr>
          <p:spPr bwMode="auto">
            <a:xfrm>
              <a:off x="6465369" y="2992158"/>
              <a:ext cx="51648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LOGIC</a:t>
              </a:r>
            </a:p>
          </p:txBody>
        </p:sp>
        <p:sp>
          <p:nvSpPr>
            <p:cNvPr id="125" name="Rectangle 13"/>
            <p:cNvSpPr>
              <a:spLocks noChangeArrowheads="1"/>
            </p:cNvSpPr>
            <p:nvPr/>
          </p:nvSpPr>
          <p:spPr bwMode="auto">
            <a:xfrm>
              <a:off x="8100598" y="2992158"/>
              <a:ext cx="699230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BUSINESS</a:t>
              </a:r>
            </a:p>
          </p:txBody>
        </p:sp>
        <p:sp>
          <p:nvSpPr>
            <p:cNvPr id="126" name="Rectangle 14"/>
            <p:cNvSpPr>
              <a:spLocks noChangeArrowheads="1"/>
            </p:cNvSpPr>
            <p:nvPr/>
          </p:nvSpPr>
          <p:spPr bwMode="auto">
            <a:xfrm>
              <a:off x="8435879" y="6218442"/>
              <a:ext cx="708848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EMOTION</a:t>
              </a:r>
            </a:p>
          </p:txBody>
        </p:sp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6215063" y="6211196"/>
              <a:ext cx="66396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USUALLY</a:t>
              </a:r>
            </a:p>
          </p:txBody>
        </p:sp>
        <p:sp>
          <p:nvSpPr>
            <p:cNvPr id="128" name="Rectangle 16"/>
            <p:cNvSpPr>
              <a:spLocks noChangeArrowheads="1"/>
            </p:cNvSpPr>
            <p:nvPr/>
          </p:nvSpPr>
          <p:spPr bwMode="auto">
            <a:xfrm>
              <a:off x="5316538" y="4582421"/>
              <a:ext cx="62068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NATURE</a:t>
              </a:r>
            </a:p>
          </p:txBody>
        </p:sp>
        <p:sp>
          <p:nvSpPr>
            <p:cNvPr id="129" name="Rectangle 17"/>
            <p:cNvSpPr>
              <a:spLocks noChangeArrowheads="1"/>
            </p:cNvSpPr>
            <p:nvPr/>
          </p:nvSpPr>
          <p:spPr bwMode="auto">
            <a:xfrm>
              <a:off x="9427274" y="4565704"/>
              <a:ext cx="74571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ARTIFICIAL</a:t>
              </a:r>
            </a:p>
          </p:txBody>
        </p:sp>
        <p:sp>
          <p:nvSpPr>
            <p:cNvPr id="131" name="Oval 18"/>
            <p:cNvSpPr>
              <a:spLocks noChangeArrowheads="1"/>
            </p:cNvSpPr>
            <p:nvPr/>
          </p:nvSpPr>
          <p:spPr bwMode="auto">
            <a:xfrm>
              <a:off x="7794972" y="4932759"/>
              <a:ext cx="715627" cy="715627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57" name="Picture 9" descr="C:\Users\PCK\Desktop\Untitled-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656" y="2958734"/>
            <a:ext cx="1797940" cy="28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1260588" y="3961751"/>
            <a:ext cx="2370074" cy="880477"/>
            <a:chOff x="507640" y="5255292"/>
            <a:chExt cx="1958739" cy="727667"/>
          </a:xfrm>
        </p:grpSpPr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507640" y="5804906"/>
              <a:ext cx="720079" cy="17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#231f20</a:t>
              </a:r>
              <a:endParaRPr kumimoji="0" lang="ko-KR" altLang="en-US" sz="8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72" y="5255292"/>
              <a:ext cx="1771605" cy="525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2" name="Text Box 3"/>
            <p:cNvSpPr txBox="1">
              <a:spLocks noChangeArrowheads="1"/>
            </p:cNvSpPr>
            <p:nvPr/>
          </p:nvSpPr>
          <p:spPr bwMode="auto">
            <a:xfrm>
              <a:off x="1126970" y="5804906"/>
              <a:ext cx="720079" cy="17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#be1138</a:t>
              </a:r>
              <a:endParaRPr kumimoji="0" lang="ko-KR" altLang="en-US" sz="8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133" name="Text Box 3"/>
            <p:cNvSpPr txBox="1">
              <a:spLocks noChangeArrowheads="1"/>
            </p:cNvSpPr>
            <p:nvPr/>
          </p:nvSpPr>
          <p:spPr bwMode="auto">
            <a:xfrm>
              <a:off x="1746300" y="5804906"/>
              <a:ext cx="720079" cy="17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#5b98d2</a:t>
              </a:r>
              <a:endParaRPr kumimoji="0" lang="ko-KR" altLang="en-US" sz="8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76641" y="5648675"/>
            <a:ext cx="3153791" cy="876123"/>
            <a:chOff x="1333089" y="5665127"/>
            <a:chExt cx="2606439" cy="724068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248" y="5665127"/>
              <a:ext cx="2394228" cy="525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4" name="Text Box 3"/>
            <p:cNvSpPr txBox="1">
              <a:spLocks noChangeArrowheads="1"/>
            </p:cNvSpPr>
            <p:nvPr/>
          </p:nvSpPr>
          <p:spPr bwMode="auto">
            <a:xfrm>
              <a:off x="1333089" y="6211142"/>
              <a:ext cx="720079" cy="17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#333</a:t>
              </a:r>
              <a:endParaRPr kumimoji="0" lang="ko-KR" altLang="en-US" sz="8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135" name="Text Box 3"/>
            <p:cNvSpPr txBox="1">
              <a:spLocks noChangeArrowheads="1"/>
            </p:cNvSpPr>
            <p:nvPr/>
          </p:nvSpPr>
          <p:spPr bwMode="auto">
            <a:xfrm>
              <a:off x="1952419" y="6211142"/>
              <a:ext cx="720079" cy="17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#5c5c5c</a:t>
              </a:r>
              <a:endParaRPr kumimoji="0" lang="ko-KR" altLang="en-US" sz="8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136" name="Text Box 3"/>
            <p:cNvSpPr txBox="1">
              <a:spLocks noChangeArrowheads="1"/>
            </p:cNvSpPr>
            <p:nvPr/>
          </p:nvSpPr>
          <p:spPr bwMode="auto">
            <a:xfrm>
              <a:off x="2571749" y="6211142"/>
              <a:ext cx="720079" cy="17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#8c8c8c</a:t>
              </a:r>
              <a:endParaRPr kumimoji="0" lang="ko-KR" altLang="en-US" sz="8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137" name="Text Box 3"/>
            <p:cNvSpPr txBox="1">
              <a:spLocks noChangeArrowheads="1"/>
            </p:cNvSpPr>
            <p:nvPr/>
          </p:nvSpPr>
          <p:spPr bwMode="auto">
            <a:xfrm>
              <a:off x="3219449" y="6211142"/>
              <a:ext cx="720079" cy="17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1043056" rtl="0" eaLnBrk="1" fontAlgn="auto" latinLnBrk="1" hangingPunct="1">
                <a:lnSpc>
                  <a:spcPct val="10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#</a:t>
              </a:r>
              <a:r>
                <a:rPr kumimoji="0" lang="en-US" altLang="ko-KR" sz="800" b="1" i="0" u="none" strike="noStrike" kern="1200" cap="none" spc="-1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aaa</a:t>
              </a:r>
              <a:endParaRPr kumimoji="0" lang="ko-KR" altLang="en-US" sz="8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339392" y="495578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Gray Color</a:t>
            </a:r>
            <a:endParaRPr kumimoji="0" lang="ko-KR" altLang="en-US" sz="12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527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01265" y="1813047"/>
          <a:ext cx="9237923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9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색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색 이름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의미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긍정적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부정적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노란색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(Yellow)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긍정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행복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보호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따뜻함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주의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경고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비겁한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빨간색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(Red)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열정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자신감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활기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금지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정지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위험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주의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파란색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(Blue)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침착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진정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신뢰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헌신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안정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지루한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냉정한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평범한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녹색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(Green)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진정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긴장 해소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회복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조화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자제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미숙한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질투심있는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아픈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보라색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(Purple)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신비로운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창의적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별난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고급스러운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인공의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이기적인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분홍색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(Pink)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따뜻함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섬세함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상냥함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온화함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경박스러운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믿음직스럽지 않은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주황색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(Orange)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따뜻함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활기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건강한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창의적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위압감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경솔한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경고성의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갈색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(Brown)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안정된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소박함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균형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집중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중후한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촌스러움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늙음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쇠락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청록색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(Cyan)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명료한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참신한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풍부한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심리적으로 어두운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흰색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(White)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순수함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깨끗함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중립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안전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투명성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공포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허무한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검은색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(Black)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권위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영향력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강렬함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세련된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허무함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죽음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err="1" smtClean="0">
                          <a:solidFill>
                            <a:schemeClr val="tx1"/>
                          </a:solidFill>
                        </a:rPr>
                        <a:t>미스테리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회색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(Grey)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지적인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지속적인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고전적인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세련된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권위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지루한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억압하는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2-2-1.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컬러규정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 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컬러 별 통용되는 의미를 파악하여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컨셉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및 키워드의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의미에 부합하는 컬러를 적용한다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11388" y="2323417"/>
            <a:ext cx="348120" cy="328674"/>
          </a:xfrm>
          <a:prstGeom prst="roundRect">
            <a:avLst/>
          </a:prstGeom>
          <a:solidFill>
            <a:srgbClr val="FFEB3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11388" y="2695435"/>
            <a:ext cx="348120" cy="328674"/>
          </a:xfrm>
          <a:prstGeom prst="roundRect">
            <a:avLst/>
          </a:prstGeom>
          <a:solidFill>
            <a:srgbClr val="E51C2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11388" y="3067453"/>
            <a:ext cx="348120" cy="328674"/>
          </a:xfrm>
          <a:prstGeom prst="roundRect">
            <a:avLst/>
          </a:prstGeom>
          <a:solidFill>
            <a:srgbClr val="5677F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911388" y="3439471"/>
            <a:ext cx="348120" cy="328674"/>
          </a:xfrm>
          <a:prstGeom prst="roundRect">
            <a:avLst/>
          </a:prstGeom>
          <a:solidFill>
            <a:srgbClr val="259B2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911388" y="3811489"/>
            <a:ext cx="348120" cy="328674"/>
          </a:xfrm>
          <a:prstGeom prst="roundRect">
            <a:avLst/>
          </a:prstGeom>
          <a:solidFill>
            <a:srgbClr val="9C27B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11388" y="4555525"/>
            <a:ext cx="348120" cy="328674"/>
          </a:xfrm>
          <a:prstGeom prst="roundRect">
            <a:avLst/>
          </a:prstGeom>
          <a:solidFill>
            <a:srgbClr val="FF98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911388" y="5671579"/>
            <a:ext cx="348120" cy="3286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11388" y="6043597"/>
            <a:ext cx="348120" cy="328674"/>
          </a:xfrm>
          <a:prstGeom prst="round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911388" y="6415620"/>
            <a:ext cx="348120" cy="328674"/>
          </a:xfrm>
          <a:prstGeom prst="roundRect">
            <a:avLst/>
          </a:prstGeom>
          <a:solidFill>
            <a:srgbClr val="9E9E9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11388" y="4927543"/>
            <a:ext cx="348120" cy="328674"/>
          </a:xfrm>
          <a:prstGeom prst="roundRect">
            <a:avLst/>
          </a:prstGeom>
          <a:solidFill>
            <a:srgbClr val="79554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11388" y="4183507"/>
            <a:ext cx="348120" cy="328674"/>
          </a:xfrm>
          <a:prstGeom prst="roundRect">
            <a:avLst/>
          </a:prstGeom>
          <a:solidFill>
            <a:srgbClr val="E91E6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11388" y="5299561"/>
            <a:ext cx="348120" cy="328674"/>
          </a:xfrm>
          <a:prstGeom prst="roundRect">
            <a:avLst/>
          </a:prstGeom>
          <a:solidFill>
            <a:srgbClr val="00BC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312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27216"/>
            <a:ext cx="10000963" cy="37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2-2-3.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컬러규정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컬러코딩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범주를 구분할 때에는 서로 다른 색상을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354013" marR="0" lvl="1" indent="-1778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의미적으로나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분류적으로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범주가 반대일 경우에는 색상도 보색 색상 사용</a:t>
            </a:r>
          </a:p>
          <a:p>
            <a:pPr marL="354013" marR="0" lvl="1" indent="-1778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의미적으로나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분류적으로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범주가 유사할 경우에는 유사 색상 사용</a:t>
            </a:r>
          </a:p>
          <a:p>
            <a:pPr marL="354013" marR="0" lvl="1" indent="-1778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배경색의 경우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회색 계열을 많이 사용</a:t>
            </a:r>
          </a:p>
          <a:p>
            <a:pPr marL="354013" marR="0" lvl="1" indent="-1778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범주 내에서 수준을 구분할 때에는 명도 차이를 이용하여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Level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 차이를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시각화 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6213" marR="0" lvl="0" indent="-176213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사람의 인지적 특성을 고려하여 색은 최대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8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가지 이내로 사용한다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0" marR="0" lvl="0" indent="-344487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1748108" y="3237248"/>
            <a:ext cx="7415016" cy="664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1736489" y="3295650"/>
            <a:ext cx="286" cy="299992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44" y="3295625"/>
            <a:ext cx="349468" cy="29999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324" y="2814042"/>
            <a:ext cx="6984776" cy="3238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81552" y="6004504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수준의 구분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명도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58968" y="3390279"/>
            <a:ext cx="183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범주의 구분 </a:t>
            </a: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색상</a:t>
            </a:r>
          </a:p>
        </p:txBody>
      </p:sp>
    </p:spTree>
    <p:extLst>
      <p:ext uri="{BB962C8B-B14F-4D97-AF65-F5344CB8AC3E}">
        <p14:creationId xmlns:p14="http://schemas.microsoft.com/office/powerpoint/2010/main" val="2031074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27216"/>
            <a:ext cx="10000963" cy="37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2-2-3.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컬러규정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컬러코딩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범주를 구분할 때에는 서로 다른 색상을 사용한다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354013" marR="0" lvl="0" indent="-1778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의미적으로나 분류적으로 범주가 반대일 경우에는 색상도 보색 색상 사용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54013" marR="0" lvl="0" indent="-1778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의미적으로나 분류적으로 범주가 유사할 경우에는 유사 색상 사용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54013" marR="0" lvl="0" indent="-1778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배경색의 경우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회색 계열을 많이 사용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54013" marR="0" lvl="0" indent="-1778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범주 내에서 수준을 구분할 때에는 명도 차이를 이용하여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Level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 차이를 시각화 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6213" marR="0" lvl="0" indent="-176213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사람의 인지적 특성을 고려하여 색은 최대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8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가지 이내로 사용한다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354013" marR="0" lvl="0" indent="-1778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08" y="2832980"/>
            <a:ext cx="1013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[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구글에서 사용하는 색상의 종류 및 명도 차이를 이용한 수준 구분 예시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67579"/>
          <a:stretch/>
        </p:blipFill>
        <p:spPr>
          <a:xfrm>
            <a:off x="399040" y="3213293"/>
            <a:ext cx="944985" cy="151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3305" r="33348"/>
          <a:stretch/>
        </p:blipFill>
        <p:spPr>
          <a:xfrm>
            <a:off x="1518430" y="3213293"/>
            <a:ext cx="971984" cy="151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7622"/>
          <a:stretch/>
        </p:blipFill>
        <p:spPr>
          <a:xfrm>
            <a:off x="2664819" y="3213293"/>
            <a:ext cx="943731" cy="151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r="67559"/>
          <a:stretch/>
        </p:blipFill>
        <p:spPr>
          <a:xfrm>
            <a:off x="3782955" y="3219315"/>
            <a:ext cx="946398" cy="1512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33259" r="33373"/>
          <a:stretch/>
        </p:blipFill>
        <p:spPr>
          <a:xfrm>
            <a:off x="4903758" y="3216304"/>
            <a:ext cx="973438" cy="1512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67446"/>
          <a:stretch/>
        </p:blipFill>
        <p:spPr>
          <a:xfrm>
            <a:off x="6051601" y="3213293"/>
            <a:ext cx="949683" cy="1512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67333"/>
          <a:stretch/>
        </p:blipFill>
        <p:spPr>
          <a:xfrm>
            <a:off x="7175689" y="3210245"/>
            <a:ext cx="952932" cy="1512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66712"/>
          <a:stretch/>
        </p:blipFill>
        <p:spPr>
          <a:xfrm>
            <a:off x="9476843" y="3180300"/>
            <a:ext cx="971061" cy="1512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32559" r="33181"/>
          <a:stretch/>
        </p:blipFill>
        <p:spPr>
          <a:xfrm>
            <a:off x="8303026" y="3200795"/>
            <a:ext cx="999415" cy="1512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r="67196"/>
          <a:stretch/>
        </p:blipFill>
        <p:spPr>
          <a:xfrm>
            <a:off x="403261" y="5035154"/>
            <a:ext cx="956144" cy="1512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67521"/>
          <a:stretch/>
        </p:blipFill>
        <p:spPr>
          <a:xfrm>
            <a:off x="2702674" y="5004766"/>
            <a:ext cx="946673" cy="1512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33624" r="32969"/>
          <a:stretch/>
        </p:blipFill>
        <p:spPr>
          <a:xfrm>
            <a:off x="1544179" y="5020618"/>
            <a:ext cx="973721" cy="1512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r="66870"/>
          <a:stretch/>
        </p:blipFill>
        <p:spPr>
          <a:xfrm>
            <a:off x="3834121" y="5020619"/>
            <a:ext cx="964847" cy="1512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rcRect l="67277"/>
          <a:stretch/>
        </p:blipFill>
        <p:spPr>
          <a:xfrm>
            <a:off x="6142237" y="5035154"/>
            <a:ext cx="952971" cy="1512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 l="33022" r="33543"/>
          <a:stretch/>
        </p:blipFill>
        <p:spPr>
          <a:xfrm>
            <a:off x="4983742" y="5020619"/>
            <a:ext cx="973721" cy="1512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387" y="5035154"/>
            <a:ext cx="838407" cy="156471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/>
          <a:srcRect r="50704"/>
          <a:stretch/>
        </p:blipFill>
        <p:spPr>
          <a:xfrm>
            <a:off x="7279982" y="5024715"/>
            <a:ext cx="947351" cy="1512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/>
          <a:srcRect l="50540"/>
          <a:stretch/>
        </p:blipFill>
        <p:spPr>
          <a:xfrm>
            <a:off x="8412107" y="5035154"/>
            <a:ext cx="950504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24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 bwMode="auto">
          <a:xfrm>
            <a:off x="411400" y="2559118"/>
            <a:ext cx="9831844" cy="424584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316" marR="0" lvl="0" indent="0" algn="ctr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2-3.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폰트규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 폰트는 시스템폰트인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Noto Sans CJK KR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을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산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세리프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체가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세리프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체보다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가독성이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좋음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화면의 모든 폰트는 시스템폰트를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시스템에서 일반적으로 사용되는 기본 폰트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Size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는 </a:t>
            </a:r>
            <a:r>
              <a:rPr kumimoji="0" lang="en-US" altLang="ko-KR" sz="105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Noto Sans CJK KR 14 </a:t>
            </a:r>
            <a:r>
              <a:rPr kumimoji="0" lang="en-US" altLang="ko-KR" sz="1050" b="1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px</a:t>
            </a:r>
            <a:r>
              <a:rPr kumimoji="0" lang="en-US" altLang="ko-KR" sz="105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국문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영문 동일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강조할 경우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‘Bold’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48169" y="2765839"/>
            <a:ext cx="5720179" cy="3774580"/>
            <a:chOff x="2261505" y="2681461"/>
            <a:chExt cx="5893507" cy="3888953"/>
          </a:xfrm>
        </p:grpSpPr>
        <p:pic>
          <p:nvPicPr>
            <p:cNvPr id="3092" name="Picture 2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74" r="13031" b="66896"/>
            <a:stretch/>
          </p:blipFill>
          <p:spPr bwMode="auto">
            <a:xfrm>
              <a:off x="4782842" y="2681461"/>
              <a:ext cx="3372170" cy="1070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261505" y="2844527"/>
              <a:ext cx="4725848" cy="729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043056" rtl="0" eaLnBrk="1" fontAlgn="auto" latinLnBrk="1" hangingPunct="1">
                <a:lnSpc>
                  <a:spcPct val="10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font-size : </a:t>
              </a:r>
              <a:r>
                <a:rPr kumimoji="0" lang="en-US" altLang="ko-KR" sz="10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28px</a:t>
              </a:r>
              <a: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/>
              </a:r>
              <a:b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line-height : 1.0em/52px</a:t>
              </a:r>
              <a:b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/>
              </a:r>
              <a:b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ko-KR" altLang="en-US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자간</a:t>
              </a:r>
              <a: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-50 / </a:t>
              </a:r>
              <a:r>
                <a:rPr kumimoji="0" lang="ko-KR" altLang="en-US" sz="1000" b="0" i="0" u="none" strike="noStrike" kern="1200" cap="none" spc="-1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장평</a:t>
              </a:r>
              <a:r>
                <a:rPr kumimoji="0" lang="ko-KR" altLang="en-US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100% / none</a:t>
              </a:r>
              <a:endParaRPr kumimoji="0" lang="en-US" altLang="ko-KR" sz="10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1505" y="3804045"/>
              <a:ext cx="4725848" cy="729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043056" rtl="0" eaLnBrk="1" fontAlgn="auto" latinLnBrk="1" hangingPunct="1">
                <a:lnSpc>
                  <a:spcPct val="10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font-size : </a:t>
              </a:r>
              <a:r>
                <a:rPr kumimoji="0" lang="en-US" altLang="ko-KR" sz="10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22px</a:t>
              </a:r>
              <a: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/>
              </a:r>
              <a:b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line-height : 1.0em/26px</a:t>
              </a:r>
              <a:b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/>
              </a:r>
              <a:b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ko-KR" altLang="en-US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자간</a:t>
              </a:r>
              <a: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-50 / </a:t>
              </a:r>
              <a:r>
                <a:rPr kumimoji="0" lang="ko-KR" altLang="en-US" sz="1000" b="0" i="0" u="none" strike="noStrike" kern="1200" cap="none" spc="-1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장평</a:t>
              </a:r>
              <a:r>
                <a:rPr kumimoji="0" lang="ko-KR" altLang="en-US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100% / none</a:t>
              </a:r>
              <a:endParaRPr kumimoji="0" lang="en-US" altLang="ko-KR" sz="10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61505" y="4763563"/>
              <a:ext cx="4725848" cy="729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043056" rtl="0" eaLnBrk="1" fontAlgn="auto" latinLnBrk="1" hangingPunct="1">
                <a:lnSpc>
                  <a:spcPct val="10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font-size : </a:t>
              </a:r>
              <a:r>
                <a:rPr kumimoji="0" lang="en-US" altLang="ko-KR" sz="10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18px</a:t>
              </a:r>
              <a: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/>
              </a:r>
              <a:b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line-height : 1.0em/22px</a:t>
              </a:r>
              <a:b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/>
              </a:r>
              <a:b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ko-KR" altLang="en-US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자간</a:t>
              </a:r>
              <a: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-50 / </a:t>
              </a:r>
              <a:r>
                <a:rPr kumimoji="0" lang="ko-KR" altLang="en-US" sz="1000" b="0" i="0" u="none" strike="noStrike" kern="1200" cap="none" spc="-1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장평</a:t>
              </a:r>
              <a:r>
                <a:rPr kumimoji="0" lang="ko-KR" altLang="en-US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100% / none</a:t>
              </a:r>
              <a:endParaRPr kumimoji="0" lang="en-US" altLang="ko-KR" sz="10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61505" y="5723080"/>
              <a:ext cx="4725848" cy="729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043056" rtl="0" eaLnBrk="1" fontAlgn="auto" latinLnBrk="1" hangingPunct="1">
                <a:lnSpc>
                  <a:spcPct val="100000"/>
                </a:lnSpc>
                <a:spcBef>
                  <a:spcPts val="27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font-size : </a:t>
              </a:r>
              <a:r>
                <a:rPr kumimoji="0" lang="en-US" altLang="ko-KR" sz="100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14px</a:t>
              </a:r>
              <a: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/>
              </a:r>
              <a:b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line-height : 1.0em/17px</a:t>
              </a:r>
              <a:b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/>
              </a:r>
              <a:b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</a:br>
              <a:r>
                <a:rPr kumimoji="0" lang="ko-KR" altLang="en-US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자간</a:t>
              </a:r>
              <a:r>
                <a:rPr kumimoji="0" lang="en-US" altLang="ko-KR" sz="100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-50 / </a:t>
              </a:r>
              <a:r>
                <a:rPr kumimoji="0" lang="ko-KR" altLang="en-US" sz="1000" b="0" i="0" u="none" strike="noStrike" kern="1200" cap="none" spc="-1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장평</a:t>
              </a:r>
              <a:r>
                <a:rPr kumimoji="0" lang="ko-KR" altLang="en-US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kumimoji="0" lang="en-US" altLang="ko-KR" sz="100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100% / none</a:t>
              </a:r>
              <a:endParaRPr kumimoji="0" lang="en-US" altLang="ko-KR" sz="10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pic>
          <p:nvPicPr>
            <p:cNvPr id="23" name="Picture 2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04" r="13031" b="44469"/>
            <a:stretch/>
          </p:blipFill>
          <p:spPr bwMode="auto">
            <a:xfrm>
              <a:off x="4782842" y="3752380"/>
              <a:ext cx="3372170" cy="89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726" r="13031" b="19544"/>
            <a:stretch/>
          </p:blipFill>
          <p:spPr bwMode="auto">
            <a:xfrm>
              <a:off x="4782842" y="4643611"/>
              <a:ext cx="3372170" cy="1070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18" r="13030" b="1155"/>
            <a:stretch/>
          </p:blipFill>
          <p:spPr bwMode="auto">
            <a:xfrm>
              <a:off x="4782842" y="5671889"/>
              <a:ext cx="3372170" cy="898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3757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2-3.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폰트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크기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763284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텍스트 크기는 불편함 없이 읽을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해상도 및 화면 크기 별 권장 텍스트 크기는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표와 같다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363538" marR="0" lvl="0" indent="-188913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스크린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55”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(1920X1080)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1.88cm</a:t>
            </a:r>
          </a:p>
          <a:p>
            <a:pPr marL="363538" marR="0" lvl="0" indent="-188913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영국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방송사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BBC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 경우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자체 송출 방송에 대한 텍스트 크기의 가이드라인은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오른쪽과 같음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(1280X720 </a:t>
            </a:r>
            <a:r>
              <a:rPr kumimoji="0" lang="en-US" altLang="ko-KR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px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해상도 기준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). 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 거리에 따른 최소 텍스트 크기는 아래와 같다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	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318" y="1478383"/>
            <a:ext cx="1950072" cy="2318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8121588" y="951962"/>
            <a:ext cx="24117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BBC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방송사의 텍스트 크기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가이드라인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(1280X720 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pixel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해상도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4" name="차트 23"/>
          <p:cNvGraphicFramePr>
            <a:graphicFrameLocks/>
          </p:cNvGraphicFramePr>
          <p:nvPr>
            <p:extLst/>
          </p:nvPr>
        </p:nvGraphicFramePr>
        <p:xfrm>
          <a:off x="6105924" y="4258901"/>
          <a:ext cx="4031327" cy="192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차트 24"/>
          <p:cNvGraphicFramePr>
            <a:graphicFrameLocks/>
          </p:cNvGraphicFramePr>
          <p:nvPr>
            <p:extLst/>
          </p:nvPr>
        </p:nvGraphicFramePr>
        <p:xfrm>
          <a:off x="607616" y="4319987"/>
          <a:ext cx="4001213" cy="1860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61982" y="5839820"/>
          <a:ext cx="5440823" cy="70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25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5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25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256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256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256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9256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9256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2391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7096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52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크기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(inch)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2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크기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1.38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1.65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1.70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1.88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2.22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2.57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2.70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2.91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3.04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6048442" y="5839820"/>
          <a:ext cx="4333392" cy="66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35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35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35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35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935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935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251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7214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30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크기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(inch)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0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텍스트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크기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1.09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1.38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1.47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1.65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1.70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1.88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2.07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2.22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7713373" y="4037177"/>
            <a:ext cx="15023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1920 X 1080 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해상도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263313" y="4189182"/>
            <a:ext cx="14029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3840X2160 </a:t>
            </a:r>
            <a:r>
              <a:rPr kumimoji="1" lang="ko-KR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해상도</a:t>
            </a: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34657" y="2843404"/>
          <a:ext cx="5663210" cy="6388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681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68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68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368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688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3688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3688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3688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3688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27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스크린과거리</a:t>
                      </a:r>
                      <a:r>
                        <a:rPr lang="en-US" altLang="ko-KR" sz="1050" u="none" strike="noStrike" dirty="0">
                          <a:effectLst/>
                        </a:rPr>
                        <a:t>(m)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4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effectLst/>
                        </a:rPr>
                        <a:t>글자 최소 크기</a:t>
                      </a:r>
                      <a:r>
                        <a:rPr lang="en-US" altLang="ko-KR" sz="1050" u="none" strike="noStrike" dirty="0">
                          <a:effectLst/>
                        </a:rPr>
                        <a:t>(mm)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11.6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10.9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10.2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9.5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8.7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8.0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7.3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6.5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910517" y="3514811"/>
            <a:ext cx="53467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6075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050" b="0" i="1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 최소 크기</a:t>
            </a:r>
            <a:r>
              <a:rPr kumimoji="0" lang="en-US" altLang="ko-KR" sz="1050" b="0" i="1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(mm)</a:t>
            </a:r>
            <a:r>
              <a:rPr kumimoji="0" lang="ko-KR" altLang="en-US" sz="1050" b="0" i="1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1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= </a:t>
            </a:r>
            <a:r>
              <a:rPr kumimoji="0" lang="ko-KR" altLang="en-US" sz="1050" b="0" i="1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거리</a:t>
            </a:r>
            <a:r>
              <a:rPr kumimoji="0" lang="en-US" altLang="ko-KR" sz="1050" b="0" i="1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(mm)</a:t>
            </a:r>
            <a:r>
              <a:rPr kumimoji="0" lang="ko-KR" altLang="en-US" sz="1050" b="0" i="1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1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* 0.001454 </a:t>
            </a:r>
          </a:p>
        </p:txBody>
      </p:sp>
    </p:spTree>
    <p:extLst>
      <p:ext uri="{BB962C8B-B14F-4D97-AF65-F5344CB8AC3E}">
        <p14:creationId xmlns:p14="http://schemas.microsoft.com/office/powerpoint/2010/main" val="2887470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1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2-3.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배열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자간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간격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140" y="1476375"/>
            <a:ext cx="10130280" cy="36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스크린에 보여지는 정보는 중요한 정보만을 표현함으로써 정보 밀도를 최소화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 정보는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스크린 공간 중 글자가 차지하는 비율이 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60%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넘지 않도록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탐색속도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오류율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수행 요소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생리적 요소 등을 종합했을 때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줄 간 간격은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120%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와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140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%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적절하다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63538" marR="0" lvl="0" indent="-188913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 줄 간격이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120%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라는 의미는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 크기를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로 했을 때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간격의 크기를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0.2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로 해야 함을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63538" marR="0" lvl="0" indent="-188913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 줄 간격이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140%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라는 의미는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 크기를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로 했을 때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간격의 크기를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0.4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로 해야 함을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움직이는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텍스트의 경우에는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10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초 동안 한글의 경우는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30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영문의 경우는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50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글자가 지나가도록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한글은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10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초에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30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개의 글자가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지나가도록 함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연합뉴스 기준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영문은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10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초 당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45~50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영국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BBC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또는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50~55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미국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CNN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 지나가도록 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55" y="2772519"/>
            <a:ext cx="3789280" cy="1457415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850" y="2812179"/>
            <a:ext cx="3305298" cy="13780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04" y="5486744"/>
            <a:ext cx="6200169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1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0" y="502563"/>
            <a:ext cx="106934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전체 목차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618039" y="972319"/>
            <a:ext cx="7329061" cy="1903259"/>
            <a:chOff x="1618039" y="1095424"/>
            <a:chExt cx="7329061" cy="1903259"/>
          </a:xfrm>
        </p:grpSpPr>
        <p:sp>
          <p:nvSpPr>
            <p:cNvPr id="5" name="TextBox 4"/>
            <p:cNvSpPr txBox="1"/>
            <p:nvPr/>
          </p:nvSpPr>
          <p:spPr>
            <a:xfrm>
              <a:off x="2409819" y="1505967"/>
              <a:ext cx="6537281" cy="149271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기본사항</a:t>
              </a:r>
              <a:r>
                <a:rPr kumimoji="1" lang="en-US" altLang="ko-KR" sz="1050" b="1" i="0" u="none" strike="noStrike" kern="12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···············································  </a:t>
              </a:r>
              <a:r>
                <a:rPr kumimoji="1" lang="en-US" altLang="ko-KR" sz="10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5</a:t>
              </a:r>
              <a:r>
                <a:rPr kumimoji="1" lang="en-US" altLang="ko-KR" sz="10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  <a:endParaRPr kumimoji="1" lang="en-US" altLang="ko-KR" sz="1000" b="1" i="0" u="none" strike="noStrike" kern="1200" cap="none" spc="-10" normalizeH="0" baseline="0" noProof="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dist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1200" cap="none" spc="-3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환경별컨트롤장비</a:t>
              </a:r>
              <a:r>
                <a:rPr kumimoji="1" lang="en-US" altLang="ko-KR" sz="105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···············································   </a:t>
              </a:r>
              <a:r>
                <a:rPr kumimoji="1" lang="en-US" altLang="ko-KR" sz="10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6P</a:t>
              </a:r>
              <a:endParaRPr kumimoji="1" lang="en-US" altLang="ko-KR" sz="1000" b="1" i="0" u="none" strike="noStrike" kern="1200" cap="none" spc="-10" normalizeH="0" baseline="0" noProof="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dist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멀티스크린</a:t>
              </a:r>
              <a:r>
                <a:rPr kumimoji="1" lang="en-US" altLang="ko-KR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1050" b="1" i="0" u="none" strike="noStrike" kern="1200" cap="none" spc="-3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내비게이션용</a:t>
              </a:r>
              <a:r>
                <a:rPr kumimoji="1" lang="ko-KR" altLang="en-US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터치스크린</a:t>
              </a:r>
              <a:r>
                <a:rPr kumimoji="1" lang="en-US" altLang="ko-KR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–</a:t>
              </a:r>
              <a:r>
                <a:rPr kumimoji="1" lang="ko-KR" altLang="en-US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화면 흐름도</a:t>
              </a:r>
              <a:r>
                <a:rPr kumimoji="1" lang="en-US" altLang="ko-KR" sz="105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   </a:t>
              </a:r>
              <a:r>
                <a:rPr kumimoji="1" lang="en-US" altLang="ko-KR" sz="10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7P</a:t>
              </a:r>
              <a:endParaRPr kumimoji="1" lang="en-US" altLang="ko-KR" sz="1000" b="1" i="0" u="none" strike="noStrike" kern="1200" cap="none" spc="-10" normalizeH="0" baseline="0" noProof="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dist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12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멀티스크린</a:t>
              </a:r>
              <a:r>
                <a:rPr kumimoji="1" lang="en-US" altLang="ko-KR" sz="1050" b="1" i="0" u="none" strike="noStrike" kern="12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1" lang="ko-KR" altLang="en-US" sz="1050" b="1" i="0" u="none" strike="noStrike" kern="1200" cap="none" spc="-30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내비게이션용</a:t>
              </a:r>
              <a:r>
                <a:rPr kumimoji="1" lang="ko-KR" altLang="en-US" sz="1050" b="1" i="0" u="none" strike="noStrike" kern="12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터치스크린</a:t>
              </a:r>
              <a:r>
                <a:rPr kumimoji="1" lang="en-US" altLang="ko-KR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–</a:t>
              </a:r>
              <a:r>
                <a:rPr kumimoji="1" lang="ko-KR" altLang="en-US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화면전환 기준 </a:t>
              </a:r>
              <a:r>
                <a:rPr kumimoji="1" lang="en-US" altLang="ko-KR" sz="105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···················   </a:t>
              </a:r>
              <a:r>
                <a:rPr kumimoji="1" lang="en-US" altLang="ko-KR" sz="10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8P</a:t>
              </a:r>
              <a:endParaRPr kumimoji="1" lang="en-US" altLang="ko-KR" sz="1000" b="1" i="0" u="none" strike="noStrike" kern="1200" cap="none" spc="-10" normalizeH="0" baseline="0" noProof="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dist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1200" cap="none" spc="-3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태블릿</a:t>
              </a:r>
              <a:r>
                <a:rPr kumimoji="1" lang="ko-KR" altLang="en-US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pc-</a:t>
              </a:r>
              <a:r>
                <a:rPr kumimoji="1" lang="ko-KR" altLang="en-US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화면흐름도</a:t>
              </a:r>
              <a:r>
                <a:rPr kumimoji="1" lang="en-US" altLang="ko-KR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································</a:t>
              </a:r>
              <a:r>
                <a:rPr kumimoji="1" lang="en-US" altLang="ko-KR" sz="105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··</a:t>
              </a:r>
              <a:r>
                <a:rPr kumimoji="1" lang="en-US" altLang="ko-KR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·············   </a:t>
              </a:r>
              <a:r>
                <a:rPr kumimoji="1" lang="en-US" altLang="ko-KR" sz="1000" b="1" i="0" u="none" strike="noStrike" kern="1200" cap="none" spc="-10" normalizeH="0" baseline="0" noProof="0" dirty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9</a:t>
              </a:r>
              <a:r>
                <a:rPr kumimoji="1" lang="en-US" altLang="ko-KR" sz="1000" b="1" i="0" u="none" strike="noStrike" kern="1200" cap="none" spc="-10" normalizeH="0" baseline="0" noProof="0" dirty="0" smtClean="0">
                  <a:ln>
                    <a:solidFill>
                      <a:srgbClr val="1F497D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  <a:endParaRPr kumimoji="1" lang="en-US" altLang="ko-KR" sz="1000" b="1" i="0" u="none" strike="noStrike" kern="1200" cap="none" spc="-10" normalizeH="0" baseline="0" noProof="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dist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00" b="1" i="0" u="none" strike="noStrike" kern="1200" cap="none" spc="-10" normalizeH="0" baseline="0" noProof="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dist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05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867391" y="1095424"/>
              <a:ext cx="7079709" cy="415498"/>
              <a:chOff x="1867391" y="1095424"/>
              <a:chExt cx="7079709" cy="4154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034332" y="1095424"/>
                <a:ext cx="6912768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20320">
                  <a:spcBef>
                    <a:spcPts val="270"/>
                  </a:spcBef>
                  <a:defRPr sz="2500" b="1" spc="-1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Rix고딕 M" panose="02020603020101020101" pitchFamily="18" charset="-127"/>
                    <a:ea typeface="Rix고딕 M" panose="02020603020101020101" pitchFamily="18" charset="-127"/>
                    <a:cs typeface="Malgun Gothic"/>
                  </a:defRPr>
                </a:lvl1pPr>
              </a:lstStyle>
              <a:p>
                <a:pPr marL="20320" marR="0" lvl="0" indent="0" algn="dist" defTabSz="1042988" rtl="0" eaLnBrk="1" fontAlgn="base" latinLnBrk="1" hangingPunct="1">
                  <a:lnSpc>
                    <a:spcPct val="150000"/>
                  </a:lnSpc>
                  <a:spcBef>
                    <a:spcPts val="27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1200" cap="none" spc="-3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기본환경 </a:t>
                </a:r>
                <a:r>
                  <a:rPr kumimoji="1" lang="en-US" altLang="ko-KR" sz="14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··············</a:t>
                </a:r>
                <a:r>
                  <a:rPr kumimoji="1" lang="en-US" altLang="ko-KR" sz="1400" b="1" i="0" u="none" strike="noStrike" kern="1200" cap="none" spc="-10" normalizeH="0" baseline="0" noProof="0" dirty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</a:t>
                </a:r>
                <a:r>
                  <a:rPr kumimoji="1" lang="en-US" altLang="ko-KR" sz="14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········································  </a:t>
                </a:r>
                <a:r>
                  <a:rPr kumimoji="1" lang="en-US" altLang="ko-KR" sz="1200" b="1" i="0" u="none" strike="noStrike" kern="1200" cap="none" spc="-10" normalizeH="0" baseline="0" noProof="0" dirty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r>
                  <a:rPr kumimoji="1" lang="en-US" altLang="ko-KR" sz="12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</a:t>
                </a: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1867391" y="1217281"/>
                <a:ext cx="220890" cy="220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4" tIns="45712" rIns="91424" bIns="45712" anchor="ctr"/>
              <a:lstStyle/>
              <a:p>
                <a:pPr marL="0" marR="0" lvl="0" indent="0" algn="ctr" defTabSz="10430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1618039" y="1505967"/>
              <a:ext cx="925660" cy="109260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r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</a:t>
              </a:r>
            </a:p>
            <a:p>
              <a:pPr marL="20320" marR="0" lvl="0" indent="0" algn="r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2.</a:t>
              </a:r>
            </a:p>
            <a:p>
              <a:pPr marL="20320" marR="0" lvl="0" indent="0" algn="r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2-1.</a:t>
              </a:r>
            </a:p>
            <a:p>
              <a:pPr marL="20320" marR="0" lvl="0" indent="0" algn="r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2-2.</a:t>
              </a:r>
            </a:p>
            <a:p>
              <a:pPr marL="20320" marR="0" lvl="0" indent="0" algn="r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2-3.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867391" y="2499894"/>
            <a:ext cx="7079709" cy="4966149"/>
            <a:chOff x="1867391" y="1095424"/>
            <a:chExt cx="7079709" cy="4966149"/>
          </a:xfrm>
        </p:grpSpPr>
        <p:sp>
          <p:nvSpPr>
            <p:cNvPr id="42" name="TextBox 41"/>
            <p:cNvSpPr txBox="1"/>
            <p:nvPr/>
          </p:nvSpPr>
          <p:spPr>
            <a:xfrm>
              <a:off x="2088281" y="1505967"/>
              <a:ext cx="1890267" cy="455560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lvl="0">
                <a:lnSpc>
                  <a:spcPts val="1260"/>
                </a:lnSpc>
                <a:defRPr/>
              </a:pPr>
              <a:r>
                <a:rPr kumimoji="1" lang="en-US" altLang="ko-KR" sz="1050" b="1" i="0" u="none" strike="noStrike" kern="1200" cap="none" spc="-11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2-1. </a:t>
              </a:r>
              <a:r>
                <a:rPr kumimoji="1" lang="ko-KR" altLang="en-US" sz="1050" b="1" i="0" u="none" strike="noStrike" kern="1200" cap="none" spc="-11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레이아웃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 </a:t>
              </a:r>
              <a:r>
                <a:rPr kumimoji="1" lang="ko-KR" altLang="en-US" sz="1050" b="1" i="0" u="none" strike="noStrike" kern="1200" cap="none" spc="-11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원칙</a:t>
              </a:r>
              <a:endParaRPr kumimoji="1" lang="en-US" altLang="ko-KR" sz="1050" b="1" i="0" u="none" strike="noStrike" kern="1200" cap="none" spc="-11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>
                <a:lnSpc>
                  <a:spcPts val="1260"/>
                </a:lnSpc>
                <a:defRPr/>
              </a:pPr>
              <a:r>
                <a:rPr kumimoji="1" lang="en-US" altLang="ko-KR" sz="1050" b="1" i="0" u="none" strike="noStrike" kern="1200" cap="none" spc="-11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2-2</a:t>
              </a: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kumimoji="1" lang="ko-KR" altLang="en-US" sz="1050" b="1" i="0" u="none" strike="noStrike" kern="1200" cap="none" spc="-11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컬러규정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2-3. </a:t>
              </a:r>
              <a:r>
                <a:rPr kumimoji="1" lang="ko-KR" altLang="en-US" sz="1050" b="1" i="0" u="none" strike="noStrike" kern="1200" cap="none" spc="-11" normalizeH="0" baseline="0" noProof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폰트규정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2-4.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팝업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2-5.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타이틀</a:t>
              </a: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2-6.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그리드</a:t>
              </a: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</a:t>
              </a: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2-7.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탭</a:t>
              </a: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2-8.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버튼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2-9.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입력 폼</a:t>
              </a: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서식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2-10.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지표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2-11.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아이콘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2-13.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네비게이션 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2-14.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모양</a:t>
              </a: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심볼 사용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2-15.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2-16.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커서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2-17.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메시지 </a:t>
              </a: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2-18.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피드백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2-19.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스크롤 </a:t>
              </a: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크기</a:t>
              </a: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</a:t>
              </a:r>
              <a:endParaRPr kumimoji="1" lang="en-US" altLang="ko-KR" sz="105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2-20. Modal</a:t>
              </a: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2-21. Control Panel  </a:t>
              </a: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2-22. Mouse Over</a:t>
              </a:r>
            </a:p>
            <a:p>
              <a:pPr marL="20320" marR="0" lvl="0" indent="0" algn="l" defTabSz="1042988" rtl="0" eaLnBrk="1" fontAlgn="base" latinLnBrk="1" hangingPunct="1">
                <a:lnSpc>
                  <a:spcPts val="126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11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2-23. Help</a:t>
              </a:r>
              <a:endParaRPr kumimoji="1" lang="en-US" altLang="ko-KR" sz="105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1867391" y="1095424"/>
              <a:ext cx="7079709" cy="415498"/>
              <a:chOff x="1867391" y="1095424"/>
              <a:chExt cx="7079709" cy="415498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2034332" y="1095424"/>
                <a:ext cx="6912768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20320">
                  <a:spcBef>
                    <a:spcPts val="270"/>
                  </a:spcBef>
                  <a:defRPr sz="2500" b="1" spc="-1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Rix고딕 M" panose="02020603020101020101" pitchFamily="18" charset="-127"/>
                    <a:ea typeface="Rix고딕 M" panose="02020603020101020101" pitchFamily="18" charset="-127"/>
                    <a:cs typeface="Malgun Gothic"/>
                  </a:defRPr>
                </a:lvl1pPr>
              </a:lstStyle>
              <a:p>
                <a:pPr marL="20320" marR="0" lvl="0" indent="0" algn="dist" defTabSz="1042988" rtl="0" eaLnBrk="1" fontAlgn="base" latinLnBrk="1" hangingPunct="1">
                  <a:lnSpc>
                    <a:spcPct val="150000"/>
                  </a:lnSpc>
                  <a:spcBef>
                    <a:spcPts val="27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1200" cap="none" spc="-3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세부요</a:t>
                </a:r>
                <a:r>
                  <a:rPr kumimoji="1" lang="ko-KR" altLang="en-US" sz="1400" b="1" i="0" u="none" strike="noStrike" kern="1200" cap="none" spc="-3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소</a:t>
                </a:r>
                <a:r>
                  <a:rPr kumimoji="1" lang="ko-KR" altLang="en-US" sz="1400" b="1" i="0" u="none" strike="noStrike" kern="1200" cap="none" spc="-3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4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··············</a:t>
                </a:r>
                <a:r>
                  <a:rPr kumimoji="1" lang="en-US" altLang="ko-KR" sz="1400" b="1" i="0" u="none" strike="noStrike" kern="1200" cap="none" spc="-10" normalizeH="0" baseline="0" noProof="0" dirty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</a:t>
                </a:r>
                <a:r>
                  <a:rPr kumimoji="1" lang="en-US" altLang="ko-KR" sz="14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········································  </a:t>
                </a:r>
                <a:r>
                  <a:rPr kumimoji="1" lang="en-US" altLang="ko-KR" sz="12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13P</a:t>
                </a: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1867391" y="1217281"/>
                <a:ext cx="220890" cy="220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4" tIns="45712" rIns="91424" bIns="45712" anchor="ctr"/>
              <a:lstStyle/>
              <a:p>
                <a:pPr marL="0" marR="0" lvl="0" indent="0" algn="ctr" defTabSz="10430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3618508" y="2884211"/>
            <a:ext cx="4896544" cy="456791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lvl="0" algn="dist">
              <a:lnSpc>
                <a:spcPts val="1260"/>
              </a:lnSpc>
              <a:defRPr/>
            </a:pP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14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23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27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32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40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44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47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51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57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72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76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83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85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93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95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99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101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102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103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108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112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b="1" i="0" u="none" strike="noStrike" kern="1200" cap="none" spc="-10" normalizeH="0" baseline="0" noProof="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38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1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2-3.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서식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140" y="1476375"/>
            <a:ext cx="10130280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타이틀이 아닌 경우 글자의 굵기를 굵게 적용하는 것을 되도록 삼간다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본문에서 강조되어야 하는 정보가 있다면 글자에 밑줄을 넣는 서식을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 화면에서 보여지는 밑줄 서식이 지나치게 남용되지 않도록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 밑줄 서식은 클릭이 가능한 표적이 선택되기 전에 포인팅 되었을 때 나타나는 서식으로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클릭이 가능한 표적의 경우 글자 밑줄 서식을 선택적으로 적용할 수 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1028" name="Picture 4" descr="button guideline underlin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6" y="4425064"/>
            <a:ext cx="3674938" cy="143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96850" y="5961768"/>
            <a:ext cx="15119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밑줄 서식 사용의 예</a:t>
            </a:r>
          </a:p>
        </p:txBody>
      </p:sp>
      <p:pic>
        <p:nvPicPr>
          <p:cNvPr id="1034" name="Picture 10" descr="apple tv ui guidelines bold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5" y="2985085"/>
            <a:ext cx="4946071" cy="297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9080" y="5961768"/>
            <a:ext cx="47836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Apple TV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서식 예시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타이틀을 제외한 텍스트에 볼드를 사용하지 않는다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2955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1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2-3.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글자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숫자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1013028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숫자의 폰트 종류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크기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자간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행간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등의 정보는 글자의 가이드라인을 모두 따른다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숫자는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1000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자리 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단위로 쉼표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(,)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표시한다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우편번호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전화번호 등의 숫자 정보의 경우에는 쉼표를 표시하지 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만 단위부터는 글자 표기와 숫자 중 선택하여 표기할 수 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예를 들어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137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만 명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1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만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3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천 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등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소수점 자리의 데이터가 없는 경우에는 적지 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소수점 자리의 데이터가 있는 경우에는 두 자리 수까지 표기한다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예를 들어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20.99%)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16742" y="3067692"/>
            <a:ext cx="4520289" cy="3240360"/>
            <a:chOff x="300222" y="3132559"/>
            <a:chExt cx="4520289" cy="3240360"/>
          </a:xfrm>
        </p:grpSpPr>
        <p:pic>
          <p:nvPicPr>
            <p:cNvPr id="7" name="Picture 2" descr="ios 숫자 가이드라인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40" y="3132559"/>
              <a:ext cx="4514371" cy="3190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03181" y="5076775"/>
              <a:ext cx="4514371" cy="1296144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474493" y="3852639"/>
              <a:ext cx="1343060" cy="36004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0222" y="3924647"/>
              <a:ext cx="1533542" cy="1152128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00222" y="3564607"/>
              <a:ext cx="870014" cy="692042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833765" y="4676502"/>
              <a:ext cx="1634812" cy="386253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833765" y="3564607"/>
              <a:ext cx="1634812" cy="792088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474493" y="4345159"/>
              <a:ext cx="1343060" cy="731616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16288" y="6228903"/>
            <a:ext cx="16898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숫자 표기의 예시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한글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89080" y="3057065"/>
            <a:ext cx="5350907" cy="3140997"/>
            <a:chOff x="5189080" y="3057065"/>
            <a:chExt cx="5350907" cy="3140997"/>
          </a:xfrm>
        </p:grpSpPr>
        <p:pic>
          <p:nvPicPr>
            <p:cNvPr id="18" name="Picture 4" descr="apple tv number guideline에 대한 이미지 검색결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8" t="1019" r="14792" b="17383"/>
            <a:stretch/>
          </p:blipFill>
          <p:spPr bwMode="auto">
            <a:xfrm>
              <a:off x="5234083" y="3067692"/>
              <a:ext cx="5108852" cy="310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5275151" y="3057065"/>
              <a:ext cx="1168210" cy="136101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65793" y="4565775"/>
              <a:ext cx="4222144" cy="16037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443361" y="3627906"/>
              <a:ext cx="550814" cy="187062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614978" y="4583301"/>
              <a:ext cx="550814" cy="121355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201912" y="4428702"/>
              <a:ext cx="3753300" cy="13707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443361" y="3078318"/>
              <a:ext cx="3899574" cy="54958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443361" y="3814968"/>
              <a:ext cx="3899574" cy="60310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994175" y="3629666"/>
              <a:ext cx="3545812" cy="195928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189080" y="4418076"/>
              <a:ext cx="1012831" cy="16522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227255" y="4581428"/>
              <a:ext cx="392216" cy="161663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614977" y="5796854"/>
              <a:ext cx="550814" cy="37264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955212" y="4415407"/>
              <a:ext cx="481208" cy="16602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127911" y="6228903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숫자 표기의 예시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알파벳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611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 kumimoji="0" sz="14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2-4.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구성 원칙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588641" lvl="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</a:lstStyle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창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(window)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은 크게 주 윈도우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(primary window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main window, ‘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부모창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’)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와 부 윈도우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(secondary window, ‘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자식창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’)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나눈다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 윈도우는 프로그램의 최상위 윈도우이고 특정 행동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(action)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을 취했을 때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부 윈도우가 팝업의 형태로 나타난다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 윈도우와 부 윈도우는 서로 많은 특징이 닮았지만 그 행태와 사용에 있어서 차이가 존재한다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종류의 부 윈도우가 존재하고 각각 목적과 사용이 다르다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부 윈도우 특징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39750" marR="0" lvl="1" indent="-180975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전형적으로 주 윈도우의 단일 데이터 객체와 관련이 있고 주 윈도우위에 나타나며 움직일 수 있고 스크롤 할 수 있음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39750" marR="0" lvl="1" indent="-180975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일반적으로 상단에 타이틀 바가 있으며 그 좌측에 버튼명과 동일한 타이틀을 작성하고 우측에 화면의 닫기 버튼이 존재함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39750" marR="0" lvl="1" indent="-180975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보편적으로 최대화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최소화 버튼이 없지만 장시간 사용되는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Modeless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부 윈도우는 최소화 버튼이 존재함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39750" marR="0" lvl="1" indent="-180975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라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전형적인 부 윈도우는 태스크 바에 나타나지 않고 주 윈도우에서 사용자의 선택에 의해 나타남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39750" marR="0" lvl="1" indent="-180975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마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마이크로 소프트는  부 윈도우의 크기를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263 DLU*263 DLU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로 제한하지만 목적이나 종류에 따라 차이가 존재할 수 있음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(1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horizontal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DLU =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one-fourth of the average character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width, 1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vertical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DLU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one-eighth of the average character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height)</a:t>
            </a:r>
          </a:p>
          <a:p>
            <a:pPr marL="539750" marR="0" lvl="1" indent="-180975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잘리거나 스크롤 바 사용을 피할 수 있는 경우 사이즈 조정이 가능한 창을 사용함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39750" marR="0" lvl="1" indent="-180975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고정된 크기의 창은 작업 범위 안에 전부 들어가고 가시적인 크기여야 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39750" marR="0" lvl="1" indent="-180975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아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대표적인 종류로 대화 상자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(Dialog boxes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프라퍼티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인스펙터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(Property Inspectors),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프라퍼티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시트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(Property Sheets),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메시지 박스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(Message boxes), </a:t>
            </a:r>
            <a:b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팔레트 윈도우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(Palette Windows),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 윈도우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(Pop-up Windows)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등 존재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16" defTabSz="1043056" fontAlgn="auto">
              <a:spcBef>
                <a:spcPts val="270"/>
              </a:spcBef>
              <a:spcAft>
                <a:spcPts val="0"/>
              </a:spcAft>
              <a:defRPr kumimoji="0" sz="20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02" y="4932759"/>
            <a:ext cx="4110422" cy="14726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98021" y="6414730"/>
            <a:ext cx="1218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전형적인 대화 상자 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023" y="4753481"/>
            <a:ext cx="2346159" cy="21750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67335" y="6943240"/>
            <a:ext cx="1329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프린트 </a:t>
            </a:r>
            <a:r>
              <a:rPr kumimoji="1" lang="ko-KR" altLang="en-US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프라퍼티</a:t>
            </a: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시트 예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15862" y="6153412"/>
            <a:ext cx="908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 b="1">
                <a:latin typeface="+mn-ea"/>
                <a:ea typeface="+mn-ea"/>
              </a:defRPr>
            </a:lvl1pPr>
          </a:lstStyle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팝업 윈도우 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718"/>
          <a:stretch/>
        </p:blipFill>
        <p:spPr>
          <a:xfrm>
            <a:off x="7503541" y="5244566"/>
            <a:ext cx="2932879" cy="90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57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905" y="3780631"/>
            <a:ext cx="2378339" cy="1800000"/>
          </a:xfrm>
          <a:prstGeom prst="rect">
            <a:avLst/>
          </a:prstGeom>
        </p:spPr>
      </p:pic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 kumimoji="0" sz="14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2-4.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구성 원칙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팝업창의 종류나 그 목적에 따라서 나타나는 위치를 다르게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팝업창의 디폴트 위치는 주 윈도우의 위에 나타나도록 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처음에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종속창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(owned window)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 경우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소유창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(owner window)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 중심에 나타남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 세로 위치는 약간 위로 배치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상황에 따라 적절한 내용의 창이 나타나는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콘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텍스츄얼창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(contextual window)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은 항상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핫스팟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(hotspot)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근처에 나타남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/>
            </a:r>
            <a:b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</a:b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마우스를 사용하는 경우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핫스팟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기준으로 약간 우측 하단에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팝업창이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생김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또한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터치 펜을 사용하는 오른손 잡이의 경우 좌측에 위치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알림 영역에서 발생한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팝업창은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그 알림 영역 근처에 나타남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실제 시스템에 적용하는 팝업창의 위치는 다양한 상황을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고려하고 사용자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중심의 디자인 가이드 라인을 적용해야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16" defTabSz="1043056" fontAlgn="auto">
              <a:spcBef>
                <a:spcPts val="270"/>
              </a:spcBef>
              <a:spcAft>
                <a:spcPts val="0"/>
              </a:spcAft>
              <a:defRPr kumimoji="0" sz="20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677" t="1540" r="2821" b="2797"/>
          <a:stretch/>
        </p:blipFill>
        <p:spPr>
          <a:xfrm>
            <a:off x="2971426" y="3780631"/>
            <a:ext cx="2375025" cy="18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01" y="3780631"/>
            <a:ext cx="2426667" cy="18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1342" r="1"/>
          <a:stretch/>
        </p:blipFill>
        <p:spPr>
          <a:xfrm>
            <a:off x="522164" y="3780631"/>
            <a:ext cx="2404913" cy="180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98228" y="3442077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종속창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위치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68285" y="3442077"/>
            <a:ext cx="1655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콘텍스츄얼창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위치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31498" y="3442077"/>
            <a:ext cx="16557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콘텍스츄얼창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위치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25634" y="3442077"/>
            <a:ext cx="15469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알림 </a:t>
            </a:r>
            <a:r>
              <a:rPr kumimoji="1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팝업창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위치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578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 kumimoji="0" sz="14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2-4.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구성 원칙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588641" lvl="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</a:lstStyle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내 화면 구성은 화면 영역과 동일하며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 구성원칙은 화면의 기능들을 사용자의 작업순서에 따라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배치한다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팝업창의 좌측상단에는 팝업타이틀 영역을 둔다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팝업타이틀은 버튼명과 동일하게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작성한다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달력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(Date Picker)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상세내용을 간단히 입력하기 위한 작은 화면의 경우 레이어 팝업 형태를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화면의 닫기 버튼은 우측상단에 공통으로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위치한다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팝업창은 가로스크롤이 발생하지 않는 것을 기본으로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간편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조회나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정보 입력과 같이 개별적인 작업들은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Modal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창으로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제공하고 반복적이고 계속적인 일은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Modeless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창으로 제공한다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16" defTabSz="1043056" fontAlgn="auto">
              <a:spcBef>
                <a:spcPts val="270"/>
              </a:spcBef>
              <a:spcAft>
                <a:spcPts val="0"/>
              </a:spcAft>
              <a:defRPr kumimoji="0" sz="20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390067" y="2852936"/>
          <a:ext cx="9781170" cy="402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33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53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53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8476">
                <a:tc rowSpan="2"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업무팝업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상세조회 팝업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간편조회</a:t>
                      </a:r>
                      <a:r>
                        <a:rPr lang="en-US" altLang="ko-KR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입력 팝업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8501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lnSpc>
                          <a:spcPct val="15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정의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043056" rtl="0" fontAlgn="auto" latinLnBrk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CRUD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를 지원하거나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정보를 조회하기 위해 생성되는 화면</a:t>
                      </a:r>
                      <a:r>
                        <a:rPr kumimoji="0" lang="en-US" altLang="ko-KR" sz="9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팝업 사이즈는 부모창의 사이즈보다 작아야 하며 해당 사이즈 초과시 세로 스크롤 바가 생긴다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  <a:p>
                      <a:pPr marL="0" indent="0" algn="l" defTabSz="1043056" rtl="0" fontAlgn="auto" latinLnBrk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가능한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Modaless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로 제공을 함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부모창도 활성화 되어있음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1043056" rtl="0" fontAlgn="auto" latinLnBrk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간단한 정보를 조회하기 위해 버튼을 통해 팝업이 생성하는 화면</a:t>
                      </a:r>
                      <a:r>
                        <a:rPr kumimoji="0" lang="en-US" altLang="ko-KR" sz="9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조회된 정보는 팝업을 닫으면 자동으로 부모창의 입력폼에 입력이 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  <a:p>
                      <a:pPr marL="0" indent="0" algn="l" defTabSz="1043056" rtl="0" fontAlgn="auto" latinLnBrk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Modal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창으로 제공됨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사용자의 입력이 들어오기 전까지 부모창의</a:t>
                      </a:r>
                      <a:r>
                        <a:rPr kumimoji="0" lang="en-US" altLang="ko-KR" sz="9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사용이 불가함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8586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lnSpc>
                          <a:spcPct val="15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사례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fontAlgn="auto" latinLnBrk="1">
                        <a:lnSpc>
                          <a:spcPct val="15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fontAlgn="auto" latinLnBrk="1">
                        <a:lnSpc>
                          <a:spcPct val="15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6866302" y="4263791"/>
            <a:ext cx="2256646" cy="2230117"/>
            <a:chOff x="6012159" y="4360332"/>
            <a:chExt cx="1695451" cy="1843072"/>
          </a:xfrm>
        </p:grpSpPr>
        <p:grpSp>
          <p:nvGrpSpPr>
            <p:cNvPr id="22" name="그룹 58"/>
            <p:cNvGrpSpPr>
              <a:grpSpLocks/>
            </p:cNvGrpSpPr>
            <p:nvPr/>
          </p:nvGrpSpPr>
          <p:grpSpPr bwMode="auto">
            <a:xfrm>
              <a:off x="6012159" y="4360332"/>
              <a:ext cx="1692001" cy="1840782"/>
              <a:chOff x="5053013" y="2792837"/>
              <a:chExt cx="1397162" cy="1550128"/>
            </a:xfrm>
          </p:grpSpPr>
          <p:sp>
            <p:nvSpPr>
              <p:cNvPr id="24" name="AutoShape 38"/>
              <p:cNvSpPr>
                <a:spLocks noChangeArrowheads="1"/>
              </p:cNvSpPr>
              <p:nvPr/>
            </p:nvSpPr>
            <p:spPr bwMode="auto">
              <a:xfrm>
                <a:off x="5053013" y="2794423"/>
                <a:ext cx="1397161" cy="224798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36000" tIns="0" rIns="36000" bIns="0" anchor="ctr"/>
              <a:lstStyle/>
              <a:p>
                <a:pPr marL="0" marR="0" lvl="0" indent="0" algn="l" defTabSz="10429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5" name="AutoShape 38"/>
              <p:cNvSpPr>
                <a:spLocks noChangeArrowheads="1"/>
              </p:cNvSpPr>
              <p:nvPr/>
            </p:nvSpPr>
            <p:spPr bwMode="auto">
              <a:xfrm>
                <a:off x="5053014" y="2792837"/>
                <a:ext cx="1397161" cy="1550128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10429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23" name="그림 22" descr="2014-11-14 17;52;45.jpg"/>
            <p:cNvPicPr>
              <a:picLocks noChangeAspect="1"/>
            </p:cNvPicPr>
            <p:nvPr/>
          </p:nvPicPr>
          <p:blipFill>
            <a:blip r:embed="rId3" cstate="print"/>
            <a:srcRect b="16423"/>
            <a:stretch>
              <a:fillRect/>
            </a:stretch>
          </p:blipFill>
          <p:spPr>
            <a:xfrm>
              <a:off x="6021685" y="4619228"/>
              <a:ext cx="1685925" cy="1584176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1535332" y="4250523"/>
            <a:ext cx="3772256" cy="2194405"/>
            <a:chOff x="1535332" y="4011512"/>
            <a:chExt cx="2406311" cy="1399804"/>
          </a:xfrm>
        </p:grpSpPr>
        <p:sp>
          <p:nvSpPr>
            <p:cNvPr id="34" name="직사각형 33"/>
            <p:cNvSpPr/>
            <p:nvPr/>
          </p:nvSpPr>
          <p:spPr>
            <a:xfrm>
              <a:off x="1535332" y="4019975"/>
              <a:ext cx="2377268" cy="1391341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535332" y="4011512"/>
              <a:ext cx="2406311" cy="215963"/>
              <a:chOff x="1567940" y="3306494"/>
              <a:chExt cx="2406311" cy="215963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567940" y="3316412"/>
                <a:ext cx="2377268" cy="2009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36000" tIns="0" rIns="36000" bIns="0" anchor="ctr"/>
              <a:lstStyle/>
              <a:p>
                <a:pPr marL="0" marR="0" lvl="0" indent="0" algn="l" defTabSz="10429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567940" y="3345381"/>
                <a:ext cx="1978560" cy="147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v"/>
                  <a:tabLst/>
                  <a:defRPr/>
                </a:pPr>
                <a:r>
                  <a:rPr kumimoji="0" lang="ko-KR" altLang="en-US" sz="900" b="1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팝업 타이틀</a:t>
                </a:r>
                <a:endParaRPr kumimoji="0" lang="en-US" altLang="ko-KR" sz="9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995691" y="3306494"/>
                <a:ext cx="1978560" cy="215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10429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sym typeface="Wingdings 2"/>
                  </a:rPr>
                  <a:t></a:t>
                </a:r>
                <a:endPara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9" name="직사각형 38"/>
          <p:cNvSpPr/>
          <p:nvPr/>
        </p:nvSpPr>
        <p:spPr>
          <a:xfrm>
            <a:off x="8717509" y="4196067"/>
            <a:ext cx="458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Wingdings 2"/>
              </a:rPr>
              <a:t>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940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 kumimoji="0" sz="14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2-4.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구성 원칙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588641" lvl="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</a:lstStyle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팝업창은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다음과 같은 정보를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제공한다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함축적인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정보에 대한 추가적인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그래픽 컨트롤에 대한 텍스트 레이블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각종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상황에 따른 도움말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(context sensitive help)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팝업창의 디스플레이 스타일은 윈도우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창 위로 표시되며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핫스팟을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선택하면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팝업창이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나타난다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텍스트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주제 목록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그래픽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아이콘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방법을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통해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핫스팟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설정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팝업창은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핫스팟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근처에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위치하고 주요 정보를 가리지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팝업창의 사이즈는 자동으로 텍스트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양에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맞추고 필요 시 확장 기능을 사용해서 자세한 정보를 보여준다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60041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팝업창의 사이즈에 따라 필요시 상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하 스크롤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5113" marR="0" lvl="0" indent="-265113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 형태나 사용 목적에 따라 팝업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영역을 제외한 나머지 영역을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클릭해서 닫을 수 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65113" marR="0" lvl="0" indent="-265113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지도 기반에서 팝업창의 크기는 자동으로 내용에 맞추어 지고 추가적인 작업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현장영상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담당자연결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자세히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을 실행하는 버튼이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존재하거나 텍스트를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통한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핫스팟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., CCTV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을 설정한다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16" defTabSz="1043056" fontAlgn="auto">
              <a:spcBef>
                <a:spcPts val="270"/>
              </a:spcBef>
              <a:spcAft>
                <a:spcPts val="0"/>
              </a:spcAft>
              <a:defRPr kumimoji="0" sz="20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8223" t="15690" r="12078" b="52617"/>
          <a:stretch/>
        </p:blipFill>
        <p:spPr>
          <a:xfrm>
            <a:off x="6009026" y="4356466"/>
            <a:ext cx="3165400" cy="14876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936952" y="4019985"/>
            <a:ext cx="3390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 b="1">
                <a:latin typeface="+mn-ea"/>
                <a:ea typeface="+mn-ea"/>
              </a:defRPr>
            </a:lvl1pPr>
          </a:lstStyle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팝업을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통해 상황에 따른 도움말 정보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제공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43328" y="6589280"/>
            <a:ext cx="1313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 b="1">
                <a:latin typeface="+mn-ea"/>
                <a:ea typeface="+mn-ea"/>
              </a:defRPr>
            </a:lvl1pPr>
          </a:lstStyle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 디스플레이 팝업 예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968" y="6111416"/>
            <a:ext cx="3102188" cy="13866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4573" y="5844070"/>
            <a:ext cx="11066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 b="1">
                <a:latin typeface="+mn-ea"/>
                <a:ea typeface="+mn-ea"/>
              </a:defRPr>
            </a:lvl1pPr>
          </a:lstStyle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확장 기능 예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466" y="4779439"/>
            <a:ext cx="2180069" cy="18724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48108" y="4499648"/>
            <a:ext cx="202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 위 </a:t>
            </a:r>
            <a:r>
              <a:rPr kumimoji="1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팝업창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예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7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 kumimoji="0" sz="14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2-4-1.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 규정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6140" y="1476375"/>
            <a:ext cx="1013028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588641" lvl="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</a:lstStyle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레이어 팝업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디자인에 맞게 최적화하여 사이즈를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제공한다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윈도우 팝업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사이즈는 부모창을 기준으로 하며 대형 팝업도 부모창의 기준사이즈 보다 작아야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윈도우 팝업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소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메시지의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가지 사이즈를 기본으로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0349" y="2105461"/>
            <a:ext cx="7560840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대형사이즈 팝업 </a:t>
            </a:r>
            <a:r>
              <a:rPr kumimoji="0" lang="en-US" altLang="ko-KR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업무화면을 그대로 불러오는 경우에 사용하며 스크롤이 가능함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중형사이즈 팝업 </a:t>
            </a:r>
            <a:r>
              <a:rPr kumimoji="0" lang="en-US" altLang="ko-KR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업무를 지원하는 경우에 사용하며 스크롤이 가능함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소형사이즈 팝업 </a:t>
            </a:r>
            <a:r>
              <a:rPr kumimoji="0" lang="en-US" altLang="ko-KR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중형 사이즈 보다 작고 메시지보다는 많은 내용을 표시해야 할 경우에 사용하며 스크롤이 가능함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메시지 팝업 </a:t>
            </a:r>
            <a:r>
              <a:rPr kumimoji="0" lang="en-US" altLang="ko-KR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확인메시지나 기타 단순 메시지의 전달과 확인</a:t>
            </a:r>
            <a:r>
              <a:rPr kumimoji="0" lang="en-US" altLang="ko-KR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90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취소가 필요한 경우에 사용하며 스크롤이 불가함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010625" y="6530799"/>
            <a:ext cx="1231066" cy="41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소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형</a:t>
            </a: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사이즈 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팝업</a:t>
            </a: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스크롤 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불가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16358" y="4564217"/>
            <a:ext cx="1231066" cy="41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대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형</a:t>
            </a: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사이즈 팝업</a:t>
            </a:r>
            <a:endParaRPr kumimoji="1" lang="en-US" altLang="ko-KR" sz="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스크롤 가능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80183" y="3122732"/>
            <a:ext cx="2903416" cy="1336809"/>
            <a:chOff x="377910" y="3759963"/>
            <a:chExt cx="2372467" cy="1092346"/>
          </a:xfrm>
        </p:grpSpPr>
        <p:sp>
          <p:nvSpPr>
            <p:cNvPr id="111" name="Rectangle 24"/>
            <p:cNvSpPr/>
            <p:nvPr/>
          </p:nvSpPr>
          <p:spPr>
            <a:xfrm>
              <a:off x="377910" y="3759963"/>
              <a:ext cx="2372467" cy="1092346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marL="0" marR="0" lvl="0" indent="0" algn="ctr" defTabSz="10429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Verdana" pitchFamily="34" charset="0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122060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2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22060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3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971757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4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971757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5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47384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2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47384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3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</p:grpSp>
      <p:sp>
        <p:nvSpPr>
          <p:cNvPr id="196" name="Rectangle 27"/>
          <p:cNvSpPr/>
          <p:nvPr/>
        </p:nvSpPr>
        <p:spPr>
          <a:xfrm>
            <a:off x="2551346" y="3383997"/>
            <a:ext cx="2141740" cy="851915"/>
          </a:xfrm>
          <a:prstGeom prst="rect">
            <a:avLst/>
          </a:prstGeom>
          <a:solidFill>
            <a:srgbClr val="DCEEFC"/>
          </a:solidFill>
          <a:ln w="9528">
            <a:solidFill>
              <a:srgbClr val="000000"/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1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rPr>
              <a:t>Popup</a:t>
            </a:r>
            <a:endParaRPr kumimoji="1" 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/>
              <a:ea typeface="맑은 고딕" pitchFamily="50"/>
              <a:cs typeface="+mn-cs"/>
            </a:endParaRPr>
          </a:p>
        </p:txBody>
      </p:sp>
      <p:grpSp>
        <p:nvGrpSpPr>
          <p:cNvPr id="180" name="그룹 179"/>
          <p:cNvGrpSpPr/>
          <p:nvPr/>
        </p:nvGrpSpPr>
        <p:grpSpPr>
          <a:xfrm>
            <a:off x="2173670" y="5089314"/>
            <a:ext cx="2903416" cy="1336809"/>
            <a:chOff x="377910" y="3759963"/>
            <a:chExt cx="2372467" cy="1092346"/>
          </a:xfrm>
        </p:grpSpPr>
        <p:sp>
          <p:nvSpPr>
            <p:cNvPr id="181" name="Rectangle 24"/>
            <p:cNvSpPr/>
            <p:nvPr/>
          </p:nvSpPr>
          <p:spPr>
            <a:xfrm>
              <a:off x="377910" y="3759963"/>
              <a:ext cx="2372467" cy="1092346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marL="0" marR="0" lvl="0" indent="0" algn="ctr" defTabSz="10429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Verdana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22060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2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122060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3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971757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4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1971757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5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7384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2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47384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3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</p:grpSp>
      <p:sp>
        <p:nvSpPr>
          <p:cNvPr id="198" name="Rectangle 27"/>
          <p:cNvSpPr/>
          <p:nvPr/>
        </p:nvSpPr>
        <p:spPr>
          <a:xfrm>
            <a:off x="2294713" y="5212764"/>
            <a:ext cx="866100" cy="518550"/>
          </a:xfrm>
          <a:prstGeom prst="rect">
            <a:avLst/>
          </a:prstGeom>
          <a:solidFill>
            <a:srgbClr val="DCEEFC"/>
          </a:solidFill>
          <a:ln w="9528">
            <a:solidFill>
              <a:srgbClr val="000000"/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1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rPr>
              <a:t>Popup</a:t>
            </a:r>
            <a:endParaRPr kumimoji="1" 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/>
              <a:ea typeface="맑은 고딕" pitchFamily="50"/>
              <a:cs typeface="+mn-c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325447" y="4564217"/>
            <a:ext cx="1231066" cy="41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중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형</a:t>
            </a: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사이즈 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팝업</a:t>
            </a: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스크롤 가능</a:t>
            </a: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72" name="그룹 171"/>
          <p:cNvGrpSpPr/>
          <p:nvPr/>
        </p:nvGrpSpPr>
        <p:grpSpPr>
          <a:xfrm>
            <a:off x="5484219" y="3122732"/>
            <a:ext cx="2903416" cy="1336809"/>
            <a:chOff x="377910" y="3759963"/>
            <a:chExt cx="2372467" cy="1092346"/>
          </a:xfrm>
        </p:grpSpPr>
        <p:sp>
          <p:nvSpPr>
            <p:cNvPr id="173" name="Rectangle 24"/>
            <p:cNvSpPr/>
            <p:nvPr/>
          </p:nvSpPr>
          <p:spPr>
            <a:xfrm>
              <a:off x="377910" y="3759963"/>
              <a:ext cx="2372467" cy="1092346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marL="0" marR="0" lvl="0" indent="0" algn="ctr" defTabSz="10429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Verdana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22060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2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22060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3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971757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4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971757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5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47384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2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384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3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</p:grpSp>
      <p:sp>
        <p:nvSpPr>
          <p:cNvPr id="197" name="Rectangle 27"/>
          <p:cNvSpPr/>
          <p:nvPr/>
        </p:nvSpPr>
        <p:spPr>
          <a:xfrm>
            <a:off x="6506349" y="3456907"/>
            <a:ext cx="866100" cy="661357"/>
          </a:xfrm>
          <a:prstGeom prst="rect">
            <a:avLst/>
          </a:prstGeom>
          <a:solidFill>
            <a:srgbClr val="DCEEFC"/>
          </a:solidFill>
          <a:ln w="9528">
            <a:solidFill>
              <a:srgbClr val="000000"/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1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rPr>
              <a:t>Popup</a:t>
            </a:r>
            <a:endParaRPr kumimoji="1" 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/>
              <a:ea typeface="맑은 고딕" pitchFamily="50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319716" y="6530799"/>
            <a:ext cx="1231066" cy="41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메시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지</a:t>
            </a:r>
            <a:r>
              <a:rPr kumimoji="1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사이즈 </a:t>
            </a:r>
            <a:r>
              <a: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팝업</a:t>
            </a: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스크롤 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불가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5477706" y="5089314"/>
            <a:ext cx="2903416" cy="1336809"/>
            <a:chOff x="377910" y="3759963"/>
            <a:chExt cx="2372467" cy="1092346"/>
          </a:xfrm>
        </p:grpSpPr>
        <p:sp>
          <p:nvSpPr>
            <p:cNvPr id="189" name="Rectangle 24"/>
            <p:cNvSpPr/>
            <p:nvPr/>
          </p:nvSpPr>
          <p:spPr>
            <a:xfrm>
              <a:off x="377910" y="3759963"/>
              <a:ext cx="2372467" cy="1092346"/>
            </a:xfrm>
            <a:prstGeom prst="rect">
              <a:avLst/>
            </a:prstGeom>
            <a:pattFill prst="wdUpDiag">
              <a:fgClr>
                <a:srgbClr val="DDDDDD"/>
              </a:fgClr>
              <a:bgClr>
                <a:schemeClr val="bg1"/>
              </a:bgClr>
            </a:pattFill>
            <a:ln w="317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marL="0" marR="0" lvl="0" indent="0" algn="ctr" defTabSz="10429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pitchFamily="2" charset="0"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굴림" charset="-127"/>
                <a:cs typeface="Verdana" pitchFamily="34" charset="0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122060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2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122060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3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1971757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4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1971757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5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473841" y="386806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2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473841" y="4329133"/>
              <a:ext cx="699289" cy="409272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Screen </a:t>
              </a:r>
              <a:r>
                <a:rPr kumimoji="1" lang="en-US" altLang="ko-KR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/>
                  <a:ea typeface="맑은 고딕" pitchFamily="50"/>
                  <a:cs typeface="+mn-cs"/>
                </a:rPr>
                <a:t>3</a:t>
              </a: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</p:grpSp>
      <p:sp>
        <p:nvSpPr>
          <p:cNvPr id="199" name="Rectangle 27"/>
          <p:cNvSpPr/>
          <p:nvPr/>
        </p:nvSpPr>
        <p:spPr>
          <a:xfrm>
            <a:off x="5796309" y="5307814"/>
            <a:ext cx="453379" cy="328450"/>
          </a:xfrm>
          <a:prstGeom prst="rect">
            <a:avLst/>
          </a:prstGeom>
          <a:solidFill>
            <a:srgbClr val="DCEEFC"/>
          </a:solidFill>
          <a:ln w="9528">
            <a:solidFill>
              <a:srgbClr val="000000"/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1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rPr>
              <a:t>Popup</a:t>
            </a:r>
            <a:endParaRPr kumimoji="1" 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/>
              <a:ea typeface="맑은 고딕" pitchFamily="50"/>
              <a:cs typeface="+mn-cs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16" defTabSz="1043056" fontAlgn="auto">
              <a:spcBef>
                <a:spcPts val="270"/>
              </a:spcBef>
              <a:spcAft>
                <a:spcPts val="0"/>
              </a:spcAft>
              <a:defRPr kumimoji="0" sz="20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37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ko-KR"/>
            </a:defPPr>
            <a:lvl1pPr marL="20316" defTabSz="1043056" fontAlgn="auto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defRPr kumimoji="0" sz="14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2-4-2.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화상통화 시 팝업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보고자료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16" defTabSz="1043056" fontAlgn="auto">
              <a:spcBef>
                <a:spcPts val="270"/>
              </a:spcBef>
              <a:spcAft>
                <a:spcPts val="0"/>
              </a:spcAft>
              <a:defRPr kumimoji="0" sz="20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</a:lstStyle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4610" t="896" r="33651" b="45365"/>
          <a:stretch/>
        </p:blipFill>
        <p:spPr>
          <a:xfrm>
            <a:off x="3353294" y="4675930"/>
            <a:ext cx="2937145" cy="1890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140" y="1476375"/>
            <a:ext cx="10130280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6794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588641" lvl="1" indent="-22860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</a:lstStyle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화상통화</a:t>
            </a: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팝업창의 좌측상단에는 팝업타이틀 영역을 두고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팝업타이틀은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버튼명과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동일하게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작성한다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화면의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닫기 버튼은 우측상단에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위치하고 영상 하단에 통화 종료 버튼을 위치시킨다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화상통화와 동시에 타 작업을 수행하기 위해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Modeless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창으로 제공한다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주요 정보를 가리지 않고 작업을 수행하기 위해 팝업창의 위치를 이동하거나 사이즈를 조정하거나 최소화 기능을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발언자의 음성이 잘 전달되고 있다는 실시간 시각적 피드백을 준다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필요 시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음소거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기능을 사용할 수 있는 버튼을 준다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보고자료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팝업창의 좌측상단에는 팝업타이틀 영역을 두고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팝업타이틀은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보고서명과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동일하게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작성한다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화면의 닫기 버튼은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 타이틀의 우측에 위치한다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팝업창은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보고자료의 내용을 가시적으로 알아 볼 수 있는 충분한 크기를 적용하고 필요 시 상하 스크롤 기능을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화상통화와 마찬가지로 타 작업을 동시에 수행하기 위해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Modeless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창으로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제공한다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588641" marR="0" lvl="1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주요 정보를 가리지 않고 작업을 수행하기 위해 팝업창의 위치를 이동하거나 사이즈를 조정하거나 최소화 기능을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22564" y="4422014"/>
            <a:ext cx="20260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화상통화 </a:t>
            </a:r>
            <a:r>
              <a:rPr kumimoji="1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팝업창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예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781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24"/>
          <p:cNvSpPr/>
          <p:nvPr/>
        </p:nvSpPr>
        <p:spPr>
          <a:xfrm>
            <a:off x="385783" y="2772519"/>
            <a:ext cx="9777392" cy="3888433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0" marR="0" lvl="0" indent="0" algn="ctr" defTabSz="10429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itchFamily="50" charset="-127"/>
              <a:ea typeface="굴림" charset="-127"/>
              <a:cs typeface="Verdana" pitchFamily="34" charset="0"/>
            </a:endParaRPr>
          </a:p>
        </p:txBody>
      </p:sp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2-5.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타이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틀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메인타이틀은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최상 단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좌측에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배치한다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 경로를 표시하여 현재 위치를 알 수 있도록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두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 이상의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모듈이 존재하는 경우 각 모듈에 해당하는 서브타이틀을 사용할 수 있으며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필수 아님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각 모듈의 좌측 상단에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배치한다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여러 개의 서브타이틀 영역을 포함한 상위 타이틀이 필요할 경우에는 서브그룹타이틀을 사용할 수 있다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화면타이틀은 화면을 호출하는 메뉴명과 일치하도록 작성하는 것을 권장하되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업무 특성과 사용자의 이해를 고려하여 다르게 작성할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59682" y="3084399"/>
            <a:ext cx="2876495" cy="3359923"/>
            <a:chOff x="1318327" y="3040143"/>
            <a:chExt cx="2876495" cy="3359923"/>
          </a:xfrm>
        </p:grpSpPr>
        <p:grpSp>
          <p:nvGrpSpPr>
            <p:cNvPr id="6" name="그룹 5"/>
            <p:cNvGrpSpPr/>
            <p:nvPr/>
          </p:nvGrpSpPr>
          <p:grpSpPr>
            <a:xfrm>
              <a:off x="1318327" y="3040143"/>
              <a:ext cx="2876495" cy="1683523"/>
              <a:chOff x="1567940" y="3314957"/>
              <a:chExt cx="2377268" cy="1391341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07" name="직사각형 106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>
                  <a:off x="1567940" y="3325938"/>
                  <a:ext cx="1978560" cy="209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algn="l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Wingdings" panose="05000000000000000000" pitchFamily="2" charset="2"/>
                    <a:buChar char="v"/>
                    <a:tabLst/>
                    <a:defRPr/>
                  </a:pPr>
                  <a:r>
                    <a:rPr kumimoji="0" lang="ko-KR" altLang="en-US" sz="1050" b="1" i="0" u="none" strike="noStrike" kern="1200" cap="none" spc="-10" normalizeH="0" baseline="0" noProof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endParaRPr>
                </a:p>
              </p:txBody>
            </p:sp>
          </p:grpSp>
        </p:grpSp>
        <p:grpSp>
          <p:nvGrpSpPr>
            <p:cNvPr id="124" name="그룹 123"/>
            <p:cNvGrpSpPr/>
            <p:nvPr/>
          </p:nvGrpSpPr>
          <p:grpSpPr>
            <a:xfrm>
              <a:off x="1318327" y="4716543"/>
              <a:ext cx="2876495" cy="1683523"/>
              <a:chOff x="1567940" y="3314957"/>
              <a:chExt cx="2377268" cy="1391341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26" name="그룹 125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27" name="직사각형 126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1567940" y="3325938"/>
                  <a:ext cx="1978560" cy="209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algn="l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Wingdings" panose="05000000000000000000" pitchFamily="2" charset="2"/>
                    <a:buChar char="v"/>
                    <a:tabLst/>
                    <a:defRPr/>
                  </a:pPr>
                  <a:r>
                    <a:rPr kumimoji="0" lang="ko-KR" altLang="en-US" sz="1050" b="1" i="0" u="none" strike="noStrike" kern="1200" cap="none" spc="-10" normalizeH="0" baseline="0" noProof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endParaRPr>
                </a:p>
              </p:txBody>
            </p:sp>
          </p:grpSp>
        </p:grpSp>
      </p:grpSp>
      <p:grpSp>
        <p:nvGrpSpPr>
          <p:cNvPr id="129" name="그룹 128"/>
          <p:cNvGrpSpPr/>
          <p:nvPr/>
        </p:nvGrpSpPr>
        <p:grpSpPr>
          <a:xfrm>
            <a:off x="3836232" y="3084399"/>
            <a:ext cx="2876495" cy="3359923"/>
            <a:chOff x="1318327" y="3040143"/>
            <a:chExt cx="2876495" cy="3359923"/>
          </a:xfrm>
        </p:grpSpPr>
        <p:grpSp>
          <p:nvGrpSpPr>
            <p:cNvPr id="130" name="그룹 129"/>
            <p:cNvGrpSpPr/>
            <p:nvPr/>
          </p:nvGrpSpPr>
          <p:grpSpPr>
            <a:xfrm>
              <a:off x="1318327" y="3040143"/>
              <a:ext cx="2876495" cy="1683523"/>
              <a:chOff x="1567940" y="3314957"/>
              <a:chExt cx="2377268" cy="1391341"/>
            </a:xfrm>
          </p:grpSpPr>
          <p:sp>
            <p:nvSpPr>
              <p:cNvPr id="136" name="직사각형 135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37" name="그룹 136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38" name="직사각형 137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1567940" y="3325938"/>
                  <a:ext cx="1978560" cy="209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algn="l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Wingdings" panose="05000000000000000000" pitchFamily="2" charset="2"/>
                    <a:buChar char="v"/>
                    <a:tabLst/>
                    <a:defRPr/>
                  </a:pPr>
                  <a:r>
                    <a:rPr kumimoji="0" lang="ko-KR" altLang="en-US" sz="1050" b="1" i="0" u="none" strike="noStrike" kern="1200" cap="none" spc="-10" normalizeH="0" baseline="0" noProof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endParaRPr>
                </a:p>
              </p:txBody>
            </p:sp>
          </p:grpSp>
        </p:grpSp>
        <p:grpSp>
          <p:nvGrpSpPr>
            <p:cNvPr id="131" name="그룹 130"/>
            <p:cNvGrpSpPr/>
            <p:nvPr/>
          </p:nvGrpSpPr>
          <p:grpSpPr>
            <a:xfrm>
              <a:off x="1318327" y="4716543"/>
              <a:ext cx="2876495" cy="1683523"/>
              <a:chOff x="1567940" y="3314957"/>
              <a:chExt cx="2377268" cy="139134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33" name="그룹 132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1567940" y="3325938"/>
                  <a:ext cx="1978560" cy="209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algn="l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Wingdings" panose="05000000000000000000" pitchFamily="2" charset="2"/>
                    <a:buChar char="v"/>
                    <a:tabLst/>
                    <a:defRPr/>
                  </a:pPr>
                  <a:r>
                    <a:rPr kumimoji="0" lang="ko-KR" altLang="en-US" sz="1050" b="1" i="0" u="none" strike="noStrike" kern="1200" cap="none" spc="-10" normalizeH="0" baseline="0" noProof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endParaRPr>
                </a:p>
              </p:txBody>
            </p:sp>
          </p:grpSp>
        </p:grpSp>
      </p:grpSp>
      <p:grpSp>
        <p:nvGrpSpPr>
          <p:cNvPr id="140" name="그룹 139"/>
          <p:cNvGrpSpPr/>
          <p:nvPr/>
        </p:nvGrpSpPr>
        <p:grpSpPr>
          <a:xfrm>
            <a:off x="6712782" y="3084399"/>
            <a:ext cx="2876495" cy="3359923"/>
            <a:chOff x="1318327" y="3040143"/>
            <a:chExt cx="2876495" cy="3359923"/>
          </a:xfrm>
        </p:grpSpPr>
        <p:grpSp>
          <p:nvGrpSpPr>
            <p:cNvPr id="141" name="그룹 140"/>
            <p:cNvGrpSpPr/>
            <p:nvPr/>
          </p:nvGrpSpPr>
          <p:grpSpPr>
            <a:xfrm>
              <a:off x="1318327" y="3040143"/>
              <a:ext cx="2876495" cy="1683523"/>
              <a:chOff x="1567940" y="3314957"/>
              <a:chExt cx="2377268" cy="1391341"/>
            </a:xfrm>
          </p:grpSpPr>
          <p:sp>
            <p:nvSpPr>
              <p:cNvPr id="147" name="직사각형 146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48" name="그룹 147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49" name="직사각형 148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0" name="TextBox 149"/>
                <p:cNvSpPr txBox="1"/>
                <p:nvPr/>
              </p:nvSpPr>
              <p:spPr>
                <a:xfrm>
                  <a:off x="1567940" y="3325938"/>
                  <a:ext cx="1978560" cy="209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algn="l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Wingdings" panose="05000000000000000000" pitchFamily="2" charset="2"/>
                    <a:buChar char="v"/>
                    <a:tabLst/>
                    <a:defRPr/>
                  </a:pPr>
                  <a:r>
                    <a:rPr kumimoji="0" lang="ko-KR" altLang="en-US" sz="1050" b="1" i="0" u="none" strike="noStrike" kern="1200" cap="none" spc="-10" normalizeH="0" baseline="0" noProof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endParaRPr>
                </a:p>
              </p:txBody>
            </p:sp>
          </p:grpSp>
        </p:grpSp>
        <p:grpSp>
          <p:nvGrpSpPr>
            <p:cNvPr id="142" name="그룹 141"/>
            <p:cNvGrpSpPr/>
            <p:nvPr/>
          </p:nvGrpSpPr>
          <p:grpSpPr>
            <a:xfrm>
              <a:off x="1318327" y="4716543"/>
              <a:ext cx="2876495" cy="1683523"/>
              <a:chOff x="1567940" y="3314957"/>
              <a:chExt cx="2377268" cy="1391341"/>
            </a:xfrm>
          </p:grpSpPr>
          <p:sp>
            <p:nvSpPr>
              <p:cNvPr id="143" name="직사각형 142"/>
              <p:cNvSpPr/>
              <p:nvPr/>
            </p:nvSpPr>
            <p:spPr>
              <a:xfrm>
                <a:off x="1567940" y="3314957"/>
                <a:ext cx="2377268" cy="1391341"/>
              </a:xfrm>
              <a:prstGeom prst="rect">
                <a:avLst/>
              </a:prstGeom>
              <a:solidFill>
                <a:schemeClr val="bg1"/>
              </a:solidFill>
              <a:ln w="9528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miter/>
              </a:ln>
            </p:spPr>
            <p:txBody>
              <a:bodyPr vert="horz" wrap="none" lIns="107999" tIns="45720" rIns="107999" bIns="45720" anchor="ctr" anchorCtr="1" compatLnSpc="1"/>
              <a:lstStyle/>
              <a:p>
                <a:pPr marL="0" marR="0" lvl="0" indent="0" algn="ctr" defTabSz="914400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kumimoji="1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144" name="그룹 143"/>
              <p:cNvGrpSpPr/>
              <p:nvPr/>
            </p:nvGrpSpPr>
            <p:grpSpPr>
              <a:xfrm>
                <a:off x="1567940" y="3316412"/>
                <a:ext cx="2377268" cy="275268"/>
                <a:chOff x="1567940" y="3316412"/>
                <a:chExt cx="2377268" cy="275268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1567940" y="3316412"/>
                  <a:ext cx="2377268" cy="275268"/>
                </a:xfrm>
                <a:prstGeom prst="rect">
                  <a:avLst/>
                </a:prstGeom>
                <a:solidFill>
                  <a:schemeClr val="bg1"/>
                </a:solidFill>
                <a:ln w="9528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1567940" y="3325938"/>
                  <a:ext cx="1978560" cy="209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algn="l" defTabSz="1042988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Wingdings" panose="05000000000000000000" pitchFamily="2" charset="2"/>
                    <a:buChar char="v"/>
                    <a:tabLst/>
                    <a:defRPr/>
                  </a:pPr>
                  <a:r>
                    <a:rPr kumimoji="0" lang="ko-KR" altLang="en-US" sz="1050" b="1" i="0" u="none" strike="noStrike" kern="1200" cap="none" spc="-10" normalizeH="0" baseline="0" noProof="0" dirty="0" smtClean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Malgun Gothic"/>
                    </a:rPr>
                    <a:t>서브타이틀</a:t>
                  </a:r>
                  <a:endParaRPr kumimoji="0" lang="en-US" altLang="ko-KR" sz="1050" b="1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endParaRPr>
                </a:p>
              </p:txBody>
            </p:sp>
          </p:grpSp>
        </p:grpSp>
      </p:grpSp>
      <p:sp>
        <p:nvSpPr>
          <p:cNvPr id="108" name="TextBox 107"/>
          <p:cNvSpPr txBox="1"/>
          <p:nvPr/>
        </p:nvSpPr>
        <p:spPr>
          <a:xfrm>
            <a:off x="7671764" y="2820144"/>
            <a:ext cx="1917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홈 </a:t>
            </a:r>
            <a:r>
              <a: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 1Depth &gt; 2Depth &gt; 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화면타이틀</a:t>
            </a:r>
            <a:endParaRPr kumimoji="1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0397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2-5.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타이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틀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285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모든 타이틀과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라벨링은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본문과 뚜렷이 구분 될 수 있도록 글자 크기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굵기 등을 차별화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명료성을 보장하기 위해 글씨의 개수를 최소화한다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타이틀이나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라벨링을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강조하기 위한 지나친 장식이나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가독성이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떨어지는 폰트는 사용하지 않는다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각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타이틀은 타이틀 레벨에 따라 동일한 규칙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위치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컬러 등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을 적용한다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타이틀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서브 타이틀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서브 텍스트의 타이틀은 글자 크기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굵기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자간에 대해 통일된 가이드를 적용한다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메뉴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타이틀은 좌측이나 중앙 정렬을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타이틀은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하단의 정보를 보지 않더라도 어떤 내용인지 알 수 있도록 함축적으로 쓰여져야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타이틀은 대상의 내용 또는 기능이 무엇을 뜻하는지 명확히 전달할 수 있어야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메뉴 타이틀에는 아이콘을 사용하지 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타이틀이나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라벨링은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되도록 짧은 문구를 사용하도록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타이틀이나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라벨링의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문구가 길어질 경우 제한된 범위 안에서 말 줄임표를 사용한다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한번에 보여지는 스크린 안에 너무 많은 타이틀과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라벨링이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위치 하지 않도록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메뉴의 타이틀이 활성화 되어 있지 않아도 어둡거나 침침하지 않도록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72662" y="4282125"/>
            <a:ext cx="2817442" cy="3051603"/>
            <a:chOff x="5581810" y="3941732"/>
            <a:chExt cx="2754620" cy="315753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66389" t="592"/>
            <a:stretch/>
          </p:blipFill>
          <p:spPr>
            <a:xfrm>
              <a:off x="5592270" y="4014931"/>
              <a:ext cx="2744160" cy="3084337"/>
            </a:xfrm>
            <a:prstGeom prst="rect">
              <a:avLst/>
            </a:prstGeom>
          </p:spPr>
        </p:pic>
        <p:sp>
          <p:nvSpPr>
            <p:cNvPr id="92" name="직사각형 91"/>
            <p:cNvSpPr/>
            <p:nvPr/>
          </p:nvSpPr>
          <p:spPr>
            <a:xfrm>
              <a:off x="5618424" y="3941732"/>
              <a:ext cx="2691849" cy="2879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5581810" y="5501290"/>
              <a:ext cx="2691849" cy="2879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8" name="오른쪽 화살표 7"/>
          <p:cNvSpPr/>
          <p:nvPr/>
        </p:nvSpPr>
        <p:spPr>
          <a:xfrm>
            <a:off x="7173978" y="4716735"/>
            <a:ext cx="360040" cy="1943788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4018" y="5388547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일관된 폰트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정렬 방식</a:t>
            </a:r>
            <a:endParaRPr kumimoji="1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테두리 선을 이용해 명확히 구분</a:t>
            </a:r>
            <a:endParaRPr kumimoji="1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요약된 정보 전달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990" y="4297615"/>
            <a:ext cx="1732101" cy="30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9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314252" y="1188343"/>
            <a:ext cx="7329061" cy="1264623"/>
            <a:chOff x="1618039" y="1095424"/>
            <a:chExt cx="7329061" cy="1264623"/>
          </a:xfrm>
        </p:grpSpPr>
        <p:sp>
          <p:nvSpPr>
            <p:cNvPr id="13" name="TextBox 12"/>
            <p:cNvSpPr txBox="1"/>
            <p:nvPr/>
          </p:nvSpPr>
          <p:spPr>
            <a:xfrm>
              <a:off x="2409819" y="1505967"/>
              <a:ext cx="6537281" cy="85408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음성인식</a:t>
              </a:r>
              <a:endParaRPr kumimoji="0" lang="en-US" altLang="ko-KR" sz="105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-10" normalizeH="0" baseline="0" noProof="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키텍트</a:t>
              </a:r>
              <a:endParaRPr kumimoji="0" lang="en-US" altLang="ko-KR" sz="105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0320" marR="0" lvl="0" indent="0" algn="l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터치패드</a:t>
              </a:r>
              <a:r>
                <a:rPr kumimoji="0" lang="en-US" altLang="ko-KR" sz="105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0" lang="ko-KR" altLang="en-US" sz="105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터치스크린</a:t>
              </a:r>
            </a:p>
            <a:p>
              <a:pPr marL="20320" marR="0" lvl="0" indent="0" algn="dist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867391" y="1095424"/>
              <a:ext cx="7079709" cy="415498"/>
              <a:chOff x="1867391" y="1095424"/>
              <a:chExt cx="7079709" cy="415498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034332" y="1095424"/>
                <a:ext cx="6912768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20320">
                  <a:spcBef>
                    <a:spcPts val="270"/>
                  </a:spcBef>
                  <a:defRPr sz="2500" b="1" spc="-1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Rix고딕 M" panose="02020603020101020101" pitchFamily="18" charset="-127"/>
                    <a:ea typeface="Rix고딕 M" panose="02020603020101020101" pitchFamily="18" charset="-127"/>
                    <a:cs typeface="Malgun Gothic"/>
                  </a:defRPr>
                </a:lvl1pPr>
              </a:lstStyle>
              <a:p>
                <a:pPr marL="20320" marR="0" lvl="0" indent="0" algn="dist" defTabSz="1042988" rtl="0" eaLnBrk="1" fontAlgn="base" latinLnBrk="1" hangingPunct="1">
                  <a:lnSpc>
                    <a:spcPct val="150000"/>
                  </a:lnSpc>
                  <a:spcBef>
                    <a:spcPts val="27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1200" cap="none" spc="-3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컨트롤장</a:t>
                </a:r>
                <a:r>
                  <a:rPr kumimoji="1" lang="ko-KR" altLang="en-US" sz="1400" b="1" i="0" u="none" strike="noStrike" kern="1200" cap="none" spc="-3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비</a:t>
                </a:r>
                <a:r>
                  <a:rPr kumimoji="1" lang="ko-KR" altLang="en-US" sz="1400" b="1" i="0" u="none" strike="noStrike" kern="1200" cap="none" spc="-3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4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··············</a:t>
                </a:r>
                <a:r>
                  <a:rPr kumimoji="1" lang="en-US" altLang="ko-KR" sz="1400" b="1" i="0" u="none" strike="noStrike" kern="1200" cap="none" spc="-10" normalizeH="0" baseline="0" noProof="0" dirty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</a:t>
                </a:r>
                <a:r>
                  <a:rPr kumimoji="1" lang="en-US" altLang="ko-KR" sz="14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········································  122</a:t>
                </a:r>
                <a:r>
                  <a:rPr kumimoji="1" lang="en-US" altLang="ko-KR" sz="12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867391" y="1217281"/>
                <a:ext cx="220890" cy="220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4" tIns="45712" rIns="91424" bIns="45712" anchor="ctr"/>
              <a:lstStyle/>
              <a:p>
                <a:pPr marL="0" marR="0" lvl="0" indent="0" algn="ctr" defTabSz="10430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618039" y="1505967"/>
              <a:ext cx="925660" cy="65402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r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1.</a:t>
              </a:r>
            </a:p>
            <a:p>
              <a:pPr marL="20320" marR="0" lvl="0" indent="0" algn="r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3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</a:t>
              </a:r>
              <a:r>
                <a:rPr kumimoji="1" lang="en-US" altLang="ko-KR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.</a:t>
              </a:r>
            </a:p>
            <a:p>
              <a:pPr marL="20320" marR="0" lvl="0" indent="0" algn="r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1200" cap="none" spc="-3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3.</a:t>
              </a:r>
              <a:endParaRPr kumimoji="1" lang="en-US" altLang="ko-KR" sz="1050" b="1" i="0" u="none" strike="noStrike" kern="1200" cap="none" spc="-3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502563"/>
            <a:ext cx="106934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전체 목차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18508" y="1588978"/>
            <a:ext cx="4896544" cy="66941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lvl="0" algn="dist">
              <a:lnSpc>
                <a:spcPts val="1260"/>
              </a:lnSpc>
              <a:defRPr/>
            </a:pP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  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123</a:t>
            </a:r>
            <a:r>
              <a:rPr kumimoji="1" lang="en-US" altLang="ko-KR" sz="1000" b="1" i="0" u="none" strike="noStrike" kern="1200" cap="none" spc="-10" normalizeH="0" baseline="0" noProof="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127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ts val="1260"/>
              </a:lnSpc>
              <a:defRPr/>
            </a:pPr>
            <a:r>
              <a:rPr lang="en-US" altLang="ko-KR" sz="1000" dirty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·············································· </a:t>
            </a:r>
            <a:r>
              <a:rPr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130</a:t>
            </a:r>
            <a:r>
              <a:rPr kumimoji="1" lang="en-US" altLang="ko-KR" sz="1000" dirty="0" smtClean="0">
                <a:ln>
                  <a:solidFill>
                    <a:srgbClr val="1F497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endParaRPr kumimoji="1" lang="en-US" altLang="ko-KR" sz="1000" b="1" i="0" u="none" strike="noStrike" kern="1200" cap="none" spc="-10" normalizeH="0" baseline="0" noProof="0" dirty="0">
              <a:ln>
                <a:solidFill>
                  <a:srgbClr val="1F497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563604" y="2628503"/>
            <a:ext cx="7079709" cy="664459"/>
            <a:chOff x="1867391" y="1095424"/>
            <a:chExt cx="7079709" cy="664459"/>
          </a:xfrm>
        </p:grpSpPr>
        <p:sp>
          <p:nvSpPr>
            <p:cNvPr id="19" name="TextBox 18"/>
            <p:cNvSpPr txBox="1"/>
            <p:nvPr/>
          </p:nvSpPr>
          <p:spPr>
            <a:xfrm>
              <a:off x="2409819" y="1505967"/>
              <a:ext cx="6537281" cy="25391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20320">
                <a:spcBef>
                  <a:spcPts val="270"/>
                </a:spcBef>
                <a:defRPr sz="2500" b="1" spc="-1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Rix고딕 M" panose="02020603020101020101" pitchFamily="18" charset="-127"/>
                  <a:ea typeface="Rix고딕 M" panose="02020603020101020101" pitchFamily="18" charset="-127"/>
                  <a:cs typeface="Malgun Gothic"/>
                </a:defRPr>
              </a:lvl1pPr>
            </a:lstStyle>
            <a:p>
              <a:pPr marL="20320" marR="0" lvl="0" indent="0" algn="dist" defTabSz="1042988" rtl="0" eaLnBrk="1" fontAlgn="base" latinLnBrk="1" hangingPunct="1">
                <a:lnSpc>
                  <a:spcPct val="100000"/>
                </a:lnSpc>
                <a:spcBef>
                  <a:spcPts val="27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867391" y="1095424"/>
              <a:ext cx="7079709" cy="415498"/>
              <a:chOff x="1867391" y="1095424"/>
              <a:chExt cx="7079709" cy="4154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34332" y="1095424"/>
                <a:ext cx="6912768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20320">
                  <a:spcBef>
                    <a:spcPts val="270"/>
                  </a:spcBef>
                  <a:defRPr sz="2500" b="1" spc="-1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Rix고딕 M" panose="02020603020101020101" pitchFamily="18" charset="-127"/>
                    <a:ea typeface="Rix고딕 M" panose="02020603020101020101" pitchFamily="18" charset="-127"/>
                    <a:cs typeface="Malgun Gothic"/>
                  </a:defRPr>
                </a:lvl1pPr>
              </a:lstStyle>
              <a:p>
                <a:pPr marL="20320" marR="0" lvl="0" indent="0" algn="dist" defTabSz="1042988" rtl="0" eaLnBrk="1" fontAlgn="base" latinLnBrk="1" hangingPunct="1">
                  <a:lnSpc>
                    <a:spcPct val="150000"/>
                  </a:lnSpc>
                  <a:spcBef>
                    <a:spcPts val="27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1200" cap="none" spc="-3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참고자료 </a:t>
                </a:r>
                <a:r>
                  <a:rPr kumimoji="1" lang="en-US" altLang="ko-KR" sz="14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··············</a:t>
                </a:r>
                <a:r>
                  <a:rPr kumimoji="1" lang="en-US" altLang="ko-KR" sz="1400" b="1" i="0" u="none" strike="noStrike" kern="1200" cap="none" spc="-10" normalizeH="0" baseline="0" noProof="0" dirty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</a:t>
                </a:r>
                <a:r>
                  <a:rPr kumimoji="1" lang="en-US" altLang="ko-KR" sz="14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········································  138</a:t>
                </a:r>
                <a:r>
                  <a:rPr kumimoji="1" lang="en-US" altLang="ko-KR" sz="1200" b="1" i="0" u="none" strike="noStrike" kern="1200" cap="none" spc="-10" normalizeH="0" baseline="0" noProof="0" dirty="0" smtClean="0">
                    <a:ln>
                      <a:solidFill>
                        <a:srgbClr val="1F497D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</a:t>
                </a: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867391" y="1217281"/>
                <a:ext cx="220890" cy="2202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4" tIns="45712" rIns="91424" bIns="45712" anchor="ctr"/>
              <a:lstStyle/>
              <a:p>
                <a:pPr marL="0" marR="0" lvl="0" indent="0" algn="ctr" defTabSz="104305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4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1853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90068" y="3547981"/>
            <a:ext cx="9781168" cy="3112970"/>
          </a:xfrm>
          <a:prstGeom prst="rect">
            <a:avLst/>
          </a:prstGeom>
          <a:solidFill>
            <a:schemeClr val="bg1"/>
          </a:solidFill>
          <a:ln w="9528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1" lang="en-US" altLang="ko-KR" sz="7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90068" y="3549436"/>
            <a:ext cx="9781168" cy="275268"/>
            <a:chOff x="1567940" y="3316412"/>
            <a:chExt cx="2449397" cy="275268"/>
          </a:xfrm>
        </p:grpSpPr>
        <p:sp>
          <p:nvSpPr>
            <p:cNvPr id="40" name="직사각형 39"/>
            <p:cNvSpPr/>
            <p:nvPr/>
          </p:nvSpPr>
          <p:spPr>
            <a:xfrm>
              <a:off x="1567940" y="3316412"/>
              <a:ext cx="2449397" cy="275268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67940" y="3325938"/>
              <a:ext cx="19785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ko-KR" altLang="en-US" sz="105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서브타이틀</a:t>
              </a:r>
              <a:endParaRPr kumimoji="0" lang="en-US" altLang="ko-KR" sz="105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2-6.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그리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드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터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결과에 대한 목록으로 사용되며 아래로 길어질 수 있는 테이블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유형이다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영역 이상으로 테이블이 길어질 시 스크롤이 생긴다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전체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Row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선택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해제가 필요한 경우 헤더에 있는 체크박스를 이용한다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다중 선택이 가능한 경우에는 전체선택을 제공하는 것이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기본이다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그리드에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링크하는 방식은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키 데이터에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링크하는 방식을 기본으로 하되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링크가 한 건일 경우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Row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에 링크하는 방식을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따른다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날짜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표기 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자릿수에 따라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-’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삽입되도록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데이터의 정렬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기준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597743" y="3970145"/>
          <a:ext cx="9285459" cy="25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1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08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64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64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64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264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2649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NO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r>
                        <a:rPr kumimoji="0" lang="en-US" altLang="ko-KR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(Kg)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2014-11-12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1,000,000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1.5Kg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2</a:t>
                      </a:r>
                      <a:endParaRPr lang="ko-KR" altLang="en-US" sz="900" u="sng" kern="120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2014-11-12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200,000</a:t>
                      </a: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3Kg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3</a:t>
                      </a:r>
                      <a:endParaRPr lang="ko-KR" altLang="en-US" sz="900" u="sng" kern="120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4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4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5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5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6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6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7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7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8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8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9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9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10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- 10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83408" y="2677932"/>
            <a:ext cx="1013028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중앙정렬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항목테이블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테이블 헤더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날짜 데이터 등 길이가 일정한 경우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좌측정렬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주소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전화번호 등 글자수가 일정하지 않은 데이터 및 서술형 정보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우측정렬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금액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수량 등 숫자비교가 필요한 데이터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자릿수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구분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을 표시하는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숫자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883204" y="3926789"/>
            <a:ext cx="287329" cy="2634020"/>
            <a:chOff x="9883204" y="3796068"/>
            <a:chExt cx="287329" cy="2897423"/>
          </a:xfrm>
        </p:grpSpPr>
        <p:sp>
          <p:nvSpPr>
            <p:cNvPr id="44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28366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marL="0" marR="0" lvl="0" indent="0" algn="r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83204" y="3796068"/>
              <a:ext cx="287258" cy="23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▲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9883275" y="4020990"/>
              <a:ext cx="287258" cy="2672501"/>
              <a:chOff x="1113734" y="1284632"/>
              <a:chExt cx="287258" cy="2672501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13734" y="3720145"/>
                <a:ext cx="287258" cy="236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▼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63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3757324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64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20" name="직사각형 1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7231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2-6.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그리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드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10130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그리드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주요 데이터는 링크를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통해 상세 정보 탐색이 가능하도록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항목이 많은 경우 항목들을 카테고리 별로 나눠서 보여지도록 하되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카테고리는 직관적인 분류 체계를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그리드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내 선택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및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확대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축소 방법을 직관적으로 하여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데이터 탐색에 어려움이 없어야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그리드의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배율은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가독성을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고려하여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설정한다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목적에 알맞은 항목들이 표시되어야 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관련성이 적은 항목들은 우측에 표시하거나 표시하지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보안상 외빈에게 보이지 않아야 하는 정보는 가릴 수 있도록 하여야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크기가 필요 이상으로 커져서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불필요한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스크롤이 생기지 않도록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표의 모든 열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(column)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 표시되도록 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 화면에 표시되지 않을 경우에는 표시 영역 밖에도 데이터가 존재한다는 것을 명시한다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표의 데이터를 불러오는 데 시간이 걸린다면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프로그래스바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(progress bar)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또는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회전형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로더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(loader)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사용하여 진행상황을 표시하도록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표의 데이터를 주기적으로 업데이트하여 최신 데이터가 표시되도록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 때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스크롤링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위치를 변경하지 않도록 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표의 가장 앞 또는 뒤에 추가되어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스크롤하여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조회할 수 있도록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또한 수동 동기화 기능으로 사용자가 언제든 업데이트할 수 있도록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8" y="4322072"/>
            <a:ext cx="4082223" cy="2307018"/>
          </a:xfrm>
          <a:prstGeom prst="rect">
            <a:avLst/>
          </a:prstGeom>
        </p:spPr>
      </p:pic>
      <p:sp>
        <p:nvSpPr>
          <p:cNvPr id="18" name="오른쪽 화살표 17"/>
          <p:cNvSpPr/>
          <p:nvPr/>
        </p:nvSpPr>
        <p:spPr>
          <a:xfrm>
            <a:off x="4698628" y="4684874"/>
            <a:ext cx="360040" cy="1944216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19367" y="5446189"/>
            <a:ext cx="40206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주요 내용은 첫 화면에 요약적으로 표시</a:t>
            </a:r>
            <a:endParaRPr kumimoji="1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더 자세한 정보를 원하는 경우 화살표를 눌러 다음 페이지로 이동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650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2-6.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그리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드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537855" y="2052441"/>
          <a:ext cx="9623424" cy="4560250"/>
        </p:xfrm>
        <a:graphic>
          <a:graphicData uri="http://schemas.openxmlformats.org/drawingml/2006/table">
            <a:tbl>
              <a:tblPr/>
              <a:tblGrid>
                <a:gridCol w="8512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676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432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 dirty="0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rgbClr val="7F7F7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1331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표는 열의 가장 위에 </a:t>
                      </a:r>
                      <a:r>
                        <a:rPr lang="ko-KR" altLang="en-US" sz="105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헤더 행</a:t>
                      </a:r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존재하며</a:t>
                      </a:r>
                      <a:r>
                        <a:rPr lang="en-US" altLang="ko-KR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밑으로 데이터가 표시된다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1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선택이나 조작이 필요할 경우 각 행마다 체크박스</a:t>
                      </a:r>
                      <a:r>
                        <a:rPr lang="en-US" altLang="ko-KR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(checkbox)</a:t>
                      </a:r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제공한다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13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열의 개수는 </a:t>
                      </a:r>
                      <a:r>
                        <a:rPr lang="en-US" altLang="ko-KR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이상이 되도록 한다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5469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5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조작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표의 행에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호버</a:t>
                      </a:r>
                      <a:r>
                        <a:rPr lang="en-US" altLang="ko-KR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(hover)</a:t>
                      </a:r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해당 행에 배경 색을 표시한다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5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 선택 시  해당 행에 배경 색을 표시하고 체크박스에 다른 색상을 표시한다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75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 선택 시 </a:t>
                      </a:r>
                      <a:r>
                        <a:rPr lang="en-US" altLang="ko-KR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contextual </a:t>
                      </a:r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헤더를 활성화한다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75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기본적으로 가장 중요한 열 기준으로 정렬을 하며</a:t>
                      </a:r>
                      <a:r>
                        <a:rPr lang="en-US" altLang="ko-KR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정렬된 열을 다시 정렬했을 경우 정렬 방향을 역전하고 화살표를 반대로 표시한다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754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043056" rtl="0" eaLnBrk="1" fontAlgn="ctr" latinLnBrk="1" hangingPunct="1"/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헤더 타이틀이 길 경우 수평 스크롤을 지원하고 </a:t>
                      </a:r>
                      <a:r>
                        <a:rPr lang="ko-KR" altLang="en-US" sz="105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호버</a:t>
                      </a:r>
                      <a:r>
                        <a:rPr lang="en-US" altLang="ko-KR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(hover)</a:t>
                      </a:r>
                      <a:r>
                        <a:rPr lang="ko-KR" altLang="en-US" sz="105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전체 내용을 조회할 수 </a:t>
                      </a:r>
                      <a:r>
                        <a:rPr lang="ko-KR" altLang="en-US" sz="105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있도록 한다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5761" t="14390" r="6701" b="13944"/>
          <a:stretch/>
        </p:blipFill>
        <p:spPr>
          <a:xfrm>
            <a:off x="5564626" y="2556495"/>
            <a:ext cx="4589462" cy="145573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l="2406" t="3715" r="2759" b="7335"/>
          <a:stretch/>
        </p:blipFill>
        <p:spPr>
          <a:xfrm>
            <a:off x="5634732" y="4500711"/>
            <a:ext cx="4368486" cy="1872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140" y="1476375"/>
            <a:ext cx="1013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표의 구성 및 조작 원칙은 다음과 같음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797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2-6.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그리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드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140" y="1476375"/>
            <a:ext cx="1013028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목록 형식으로 데이터를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섹션이나 그룹으로 나누어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스크롤링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싱글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컬럼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리스트로 표시한다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너무 좁거나 넓은 테이블은 거리에 따라 내용을 파악하기 힘들기 때문에 테이블의 적당한 스케일을 조정한다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간단한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정보를 먼저 제시하고 복잡한 정보를 나중에 제시하여 인지반응을 높인다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테이블은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플레인 버전과 그룹 버전으로 나누어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플레인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버전은 행으로 컨텐츠가 구분하여 수평으로 오른쪽 화살표를 표기하여 세부 항목으로 이동하기 위해서는  추가 액션을 취해야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그룹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버전은 컨텐츠 자체가 그룹화 되어 행으로 표시되어 있고 적어도 한 개의 그룹과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각 그룹에 적어도 한 개의 열이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포함되며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인덱스를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포함하지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않음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28" y="3496739"/>
            <a:ext cx="3092627" cy="30778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596" y="3508306"/>
            <a:ext cx="2592288" cy="22773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892" y="3472189"/>
            <a:ext cx="2592288" cy="23403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94772" y="6103899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좌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 Plain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우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 Grouped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5713" y="6680181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테이블 자체를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List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 나열</a:t>
            </a:r>
          </a:p>
        </p:txBody>
      </p:sp>
    </p:spTree>
    <p:extLst>
      <p:ext uri="{BB962C8B-B14F-4D97-AF65-F5344CB8AC3E}">
        <p14:creationId xmlns:p14="http://schemas.microsoft.com/office/powerpoint/2010/main" val="3817107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2-7.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동일한 레벨의 정보 또는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Task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그룹을 선택적으로 보여주는 요소로서 각각의 탭은 인과성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일련순서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종속 여부가 없어야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가장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중요하고 선택빈도가 높은 항목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또는 업무순서 상 첫 번째인 탭을 좌측에 배치하고 기본적으로 활성화 되어 있도록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탭들은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좌측을 기준으로 우측을 향하여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나열한다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폭은 탭의 개수와 레이블 길이에 따라 달라 질 수 있으며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레이블은 텍스트로 작성하고 각 탭의 레이블은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중앙 정렬한다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0068" y="2556495"/>
            <a:ext cx="9781168" cy="3112970"/>
          </a:xfrm>
          <a:prstGeom prst="rect">
            <a:avLst/>
          </a:prstGeom>
          <a:solidFill>
            <a:schemeClr val="bg1"/>
          </a:solidFill>
          <a:ln w="9528">
            <a:solidFill>
              <a:schemeClr val="tx1">
                <a:lumMod val="50000"/>
                <a:lumOff val="50000"/>
              </a:schemeClr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1" lang="en-US" altLang="ko-KR" sz="7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itchFamily="50"/>
              <a:ea typeface="맑은 고딕" pitchFamily="50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0068" y="2557950"/>
            <a:ext cx="9781168" cy="275268"/>
            <a:chOff x="1567940" y="3316412"/>
            <a:chExt cx="2449397" cy="275268"/>
          </a:xfrm>
        </p:grpSpPr>
        <p:sp>
          <p:nvSpPr>
            <p:cNvPr id="8" name="직사각형 7"/>
            <p:cNvSpPr/>
            <p:nvPr/>
          </p:nvSpPr>
          <p:spPr>
            <a:xfrm>
              <a:off x="1567940" y="3316412"/>
              <a:ext cx="2449397" cy="275268"/>
            </a:xfrm>
            <a:prstGeom prst="rect">
              <a:avLst/>
            </a:prstGeom>
            <a:solidFill>
              <a:schemeClr val="bg1"/>
            </a:solidFill>
            <a:ln w="9528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1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itchFamily="50"/>
                <a:ea typeface="맑은 고딕" pitchFamily="50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67940" y="3325938"/>
              <a:ext cx="19785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r>
                <a:rPr kumimoji="0" lang="ko-KR" altLang="en-US" sz="1050" b="1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Malgun Gothic"/>
                </a:rPr>
                <a:t>서브타이틀</a:t>
              </a:r>
              <a:endParaRPr kumimoji="0" lang="en-US" altLang="ko-KR" sz="105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97743" y="3420591"/>
          <a:ext cx="9285459" cy="20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1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08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64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64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64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264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2649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NO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r>
                        <a:rPr kumimoji="0" lang="en-US" altLang="ko-KR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(Kg)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ko-KR" altLang="en-US" sz="7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항목</a:t>
                      </a:r>
                      <a:endParaRPr kumimoji="0" lang="ko-KR" altLang="en-US" sz="7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- 1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2014-11-12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1,000,000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1.5Kg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2</a:t>
                      </a:r>
                      <a:endParaRPr lang="ko-KR" altLang="en-US" sz="900" u="sng" kern="120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2014-11-12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200,000</a:t>
                      </a: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3Kg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3</a:t>
                      </a:r>
                      <a:endParaRPr lang="ko-KR" altLang="en-US" sz="900" u="sng" kern="1200" dirty="0" smtClean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4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4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5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5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6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6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7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7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8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r>
                        <a:rPr lang="ko-KR" altLang="en-US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 </a:t>
                      </a:r>
                      <a:r>
                        <a:rPr lang="en-US" altLang="ko-KR" sz="900" u="sng" kern="1200" dirty="0" smtClean="0">
                          <a:solidFill>
                            <a:srgbClr val="0070C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– 8</a:t>
                      </a:r>
                      <a:endParaRPr lang="ko-KR" altLang="en-US" sz="900" u="sng" kern="1200" dirty="0">
                        <a:solidFill>
                          <a:srgbClr val="0070C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043056" rtl="0" fontAlgn="auto" latinLnBrk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defRPr/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9883204" y="3377235"/>
            <a:ext cx="287329" cy="2111421"/>
            <a:chOff x="9883204" y="3796068"/>
            <a:chExt cx="287329" cy="2322564"/>
          </a:xfrm>
        </p:grpSpPr>
        <p:sp>
          <p:nvSpPr>
            <p:cNvPr id="12" name="AutoShape 38"/>
            <p:cNvSpPr>
              <a:spLocks noChangeArrowheads="1"/>
            </p:cNvSpPr>
            <p:nvPr/>
          </p:nvSpPr>
          <p:spPr bwMode="auto">
            <a:xfrm>
              <a:off x="9952621" y="3835308"/>
              <a:ext cx="144000" cy="22833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lIns="0" tIns="0" rIns="36000" bIns="0"/>
            <a:lstStyle/>
            <a:p>
              <a:pPr marL="0" marR="0" lvl="0" indent="0" algn="r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83204" y="379606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▲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883275" y="4020990"/>
              <a:ext cx="287258" cy="2097642"/>
              <a:chOff x="1113734" y="1284632"/>
              <a:chExt cx="287258" cy="209764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113734" y="3166830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▼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cxnSp>
            <p:nvCxnSpPr>
              <p:cNvPr id="16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3178603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  <p:cxnSp>
            <p:nvCxnSpPr>
              <p:cNvPr id="17" name="직선 연결선 245"/>
              <p:cNvCxnSpPr>
                <a:cxnSpLocks noChangeShapeType="1"/>
              </p:cNvCxnSpPr>
              <p:nvPr/>
            </p:nvCxnSpPr>
            <p:spPr bwMode="auto">
              <a:xfrm>
                <a:off x="1199010" y="1284632"/>
                <a:ext cx="108000" cy="0"/>
              </a:xfrm>
              <a:prstGeom prst="line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</p:cxnSp>
        </p:grpSp>
      </p:grpSp>
      <p:sp>
        <p:nvSpPr>
          <p:cNvPr id="2" name="직사각형 1"/>
          <p:cNvSpPr/>
          <p:nvPr/>
        </p:nvSpPr>
        <p:spPr>
          <a:xfrm>
            <a:off x="563634" y="2988543"/>
            <a:ext cx="1146133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Tab </a:t>
            </a:r>
            <a:r>
              <a:rPr kumimoji="1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 over</a:t>
            </a:r>
            <a:endParaRPr kumimoji="1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68979" y="2988543"/>
            <a:ext cx="1146133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Tab </a:t>
            </a:r>
            <a:r>
              <a:rPr kumimoji="1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1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74324" y="2988543"/>
            <a:ext cx="1146133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Tab </a:t>
            </a:r>
            <a:r>
              <a:rPr kumimoji="1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</a:t>
            </a:r>
            <a:endParaRPr kumimoji="1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79670" y="2988543"/>
            <a:ext cx="1146133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Tab </a:t>
            </a:r>
            <a:r>
              <a:rPr kumimoji="1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</a:t>
            </a:r>
            <a:endParaRPr kumimoji="1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397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2-7.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10130280" cy="545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다음의 경우에는 가로로 나열되는 탭을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개수가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7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개보다 같거나 적을 때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모든 탭의 길이가 한 열에 넣기 적합할 때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다음의 경우에는 세로로 나열되는 탭을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개수가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8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개보다 같거나 많을 때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열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이상이 필요할 때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가로로 나열되는 탭과 세로로 나열되는 탭은 동시에 사용하지 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가로로 나열되는 탭의 경우 탭의 개수를 늘이기 위한 스크롤을 사용하지 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디자인은 다른 타입의 컨트롤러와 혼동되지 않도록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탭이 주변의 버튼과 같은 다른 화면요소와 구별되도록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탭이 비어있거나 기능 사용이 불가할 때 탭을 제거하거나 비활성화 하지 않도록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하며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상태 및 사용 불가 이유를 표시하도록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개수가 지나치게 많아지지 않도록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개수가 늘어나면 선택가능 영역이 줄어듦으로 조회가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어려워진다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 안에서의 작업은 선택된 탭의 영역 안에만 영향을 미쳐야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04" y="3157355"/>
            <a:ext cx="2448272" cy="8774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8" y="4356695"/>
            <a:ext cx="2448272" cy="931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511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2-7.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10130280" cy="245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레이블은 전체가 텍스트 혹은 아이콘이어야 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혼용해서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사용하지 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텍스트를 사용하는 경우 짧고 의미 있는 명사나 동사를 탭의 제목으로 사용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선택된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탭은 시스템의 강조 색상 혹은 대비가 높은 색상을 사용하여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표시를 명확히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탭은 상위 단계의 구분에만 사용하며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페이지 표시 등에 사용하지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0" marR="0" lvl="0" indent="541338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탭은 단순 콘텐츠를 보는 개념의 상위 개념으로써 콘텐츠 그룹 간의 네비게이션을 목표로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스와이프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(swipe)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지원하는 콘텐츠에는 탭을 사용하지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예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지도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).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          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 환경에서는 탭 이동에만 사용되므로 콘텐츠 또한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스와이프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기능을 지원하면 혼란을 일으킬 수 있음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탭은 기본적으로 한 줄로만 표시하도록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탭과 탭의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콘텐츠는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연결되어 있도록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           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맥락 있는 콘텐츠의 연결은 탭 간의 효율적인 이동 유도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탭의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이름이 길 경우에는 줄임 표시를 하기 전에 먼저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줄 바꿈을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78287" y="4488859"/>
            <a:ext cx="2498336" cy="1893288"/>
            <a:chOff x="522164" y="4261422"/>
            <a:chExt cx="2498336" cy="18932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164" y="4644727"/>
              <a:ext cx="2498336" cy="150998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375321" y="4261422"/>
              <a:ext cx="8194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[</a:t>
              </a:r>
              <a:r>
                <a:rPr kumimoji="1" lang="ko-KR" altLang="en-US" sz="11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스와이프</a:t>
              </a:r>
              <a:r>
                <a:rPr kumimoji="1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]</a:t>
              </a:r>
              <a:endPara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618508" y="4488859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페이지 내용 전환 탭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971" y="5068657"/>
            <a:ext cx="2637633" cy="143695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223868" y="4488859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하위 내용 전환 탭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490715" y="4492154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지도 위 정보 선택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15" y="4872164"/>
            <a:ext cx="1554853" cy="18299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613" y="4872164"/>
            <a:ext cx="1555069" cy="12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98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2-8.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공통적으로 사용되는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 명을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일관되게 사용하여 사용자의 혼란을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최소화한다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버튼의 종류는 아래와 같으며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 명을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임의로 수정할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없다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 명은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설명에 준하여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본 내용에 적합한 버튼을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 명은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의미의 혼동이 없는 한 띄어쓰기를 하지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390067" y="2708924"/>
          <a:ext cx="9781169" cy="4024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73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992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4739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유형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버튼명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정의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3583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컨펌버튼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확인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업무처리 후 최종적으로 완료하거나 검증하는 버튼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“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닫기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”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버튼과 같은 기능일 경우에는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“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확인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”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버튼 클릭 시 닫기 기능 제공됨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35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취소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현재 진행중인 작업을 취소하고 조회모드로 돌아가는 버튼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“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닫기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”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버튼과 같은 기능일 경우에는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“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확인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”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버튼 클릭 시 닫기 기능 제공됨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4739">
                <a:tc rowSpan="5"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CRUD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신규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새로운 데이터를 입력하고자 하는 경우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화면을 초기화 해주는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수정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조회된 데이터를 수정모드로 전환하는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저장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수정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신규 작성된 내용을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DB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에 저장하는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적용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조합패턴에서 입력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수정 등을 한 이후에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DB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에 저장되지 않고 화면상에만 반영시키는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삭제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조회된 데이터를 삭제할 때 사용하는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4739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내비게이션버튼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이전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List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에서 조회된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Detail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의 이전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Detail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다음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List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에서 조회된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Detail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의 다음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Detail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목록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Detail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의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List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로 돌아갈 때 사용하는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64739">
                <a:tc rowSpan="3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조회영역에서 조회조건에 대한 결과를 화면상에 출력하는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달력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      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달력 창 팝업생성 버튼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아이콘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64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찾기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(      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업무영역에서 부분조회에 대한 팝업생성 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pic>
        <p:nvPicPr>
          <p:cNvPr id="24" name="그림 23" descr="c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9446" y="6262811"/>
            <a:ext cx="128588" cy="120015"/>
          </a:xfrm>
          <a:prstGeom prst="rect">
            <a:avLst/>
          </a:prstGeom>
        </p:spPr>
      </p:pic>
      <p:pic>
        <p:nvPicPr>
          <p:cNvPr id="25" name="그림 24" descr="sch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33732" y="6516935"/>
            <a:ext cx="120015" cy="12001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4490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2-8.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140" y="1476375"/>
            <a:ext cx="1013028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하단에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주요 기능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숏컷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(short-cut)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제시한다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선택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가능한 아이콘은 직관적으로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레이블은 버튼 내부 혹은 상단에 표시하도록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버튼의 아래에 레이블을 표시하면 버튼 클릭 시 가려져 가시성이 떨어질 수 있으므로 피하도록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 레이블은 동사 혹은 명사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동사 쌍을 사용하여 선택 시 결과를 예측할 수 있도록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버튼의 테두리나 경계는 필요할 경우만 사용하도록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기본적으로 시스템의 버튼은 배경이나 테두리가 없다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라벨링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할 때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포괄적인 단어보다는 구체적인 단어를 사용한다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63"/>
          <a:stretch/>
        </p:blipFill>
        <p:spPr>
          <a:xfrm>
            <a:off x="3002806" y="2860417"/>
            <a:ext cx="1047750" cy="7041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1" b="4362"/>
          <a:stretch/>
        </p:blipFill>
        <p:spPr>
          <a:xfrm>
            <a:off x="4050556" y="2844527"/>
            <a:ext cx="1047750" cy="7041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6140" y="3859889"/>
            <a:ext cx="9937104" cy="654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버튼의 클릭 결과가 즉시 나타나지 않을 때는 포인터를 표시하지 않는다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하나의 창 이상에 동일한 의미의 버튼이 표시될 경우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동일한 라벨을 사용하고 각 창에서 유사한 위치에 표시되도록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라벨이 붙여진 버튼의 경우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가로 길이는 최소한으로 하고 세로 길이는 기준 높이를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20" y="4716735"/>
            <a:ext cx="5092904" cy="20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20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06140" y="1476375"/>
            <a:ext cx="9433048" cy="525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현재 상태를 설정하는 데 버튼을 사용하지 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 때에는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radio button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이나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check box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버튼은 실행을 위해서만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 라벨 표시를 위해 되도록 글과 그림을 동시에 사용하지 않는다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라벨은 글 사용을 기본으로 하되 경우에 따라 그림을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2-8.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4" y="2097241"/>
            <a:ext cx="4345224" cy="2115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4278" y="4672953"/>
            <a:ext cx="8056747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동일한 창 내의 버튼들은 되도록 너비를 통일 시킨다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버튼이 다른 조작에 종속될 경우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상위 조작이 일어나기 전까지 버튼을 비활성화 시킨다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버튼의 크기는 버튼의 라벨에 비하여 좁거나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짧거나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높게 하지 않는다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990"/>
          <a:stretch/>
        </p:blipFill>
        <p:spPr>
          <a:xfrm>
            <a:off x="718117" y="5752520"/>
            <a:ext cx="3343723" cy="5913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4" b="43476"/>
          <a:stretch/>
        </p:blipFill>
        <p:spPr>
          <a:xfrm>
            <a:off x="4246094" y="5752520"/>
            <a:ext cx="3343723" cy="5913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7" b="1082"/>
          <a:stretch/>
        </p:blipFill>
        <p:spPr>
          <a:xfrm>
            <a:off x="6786860" y="5407707"/>
            <a:ext cx="3343723" cy="8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7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06324"/>
            <a:ext cx="10693400" cy="584759"/>
          </a:xfrm>
          <a:prstGeom prst="rect">
            <a:avLst/>
          </a:prstGeom>
          <a:noFill/>
        </p:spPr>
        <p:txBody>
          <a:bodyPr wrap="squar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 환경</a:t>
            </a:r>
            <a:endParaRPr kumimoji="0" lang="en-US" altLang="ko-KR" sz="32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01666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06140" y="1476375"/>
            <a:ext cx="9433048" cy="545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외형에 따라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3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가지의 표준 유형이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플로팅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액션 버튼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(Floating Action Button)</a:t>
            </a: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레이즈드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(Raised Button)</a:t>
            </a: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플랫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(Flat Button)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 유형은 버튼의 기능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화면의 차원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(dimension)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및 레이아웃에 의해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결정된다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버튼은 대문자가 있는 언어에서 대문자로 표시되어야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플랫 버튼은 일반 텍스트와 구별되는 색상을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2-8.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/>
          </p:nvPr>
        </p:nvGraphicFramePr>
        <p:xfrm>
          <a:off x="1314252" y="3420591"/>
          <a:ext cx="8105775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워크시트" r:id="rId3" imgW="8105842" imgH="2428773" progId="Excel.Sheet.12">
                  <p:embed/>
                </p:oleObj>
              </mc:Choice>
              <mc:Fallback>
                <p:oleObj name="워크시트" r:id="rId3" imgW="8105842" imgH="2428773" progId="Excel.Sheet.12">
                  <p:embed/>
                  <p:pic>
                    <p:nvPicPr>
                      <p:cNvPr id="14" name="개체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4252" y="3420591"/>
                        <a:ext cx="8105775" cy="242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0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2-9.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입력 폼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서식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일반규칙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권장사항이며 데이터와 특성에 따라 적합한 방식을 선택한다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390067" y="1836415"/>
          <a:ext cx="9781170" cy="489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73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496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496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5921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선택가능 수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선택보기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1027">
                <a:tc rowSpan="3"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단일선택</a:t>
                      </a:r>
                      <a:endParaRPr kumimoji="0" lang="ko-KR" altLang="en-US" sz="10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Yes/No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는 체크박스로 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marR="0" indent="0" algn="l" defTabSz="104305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     선택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체크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Y /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해제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N)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A or B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는 라디오 버튼으로 한다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</a:p>
                    <a:p>
                      <a:pPr marL="0" marR="0" indent="0" algn="l" defTabSz="104305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디볼트         선택가능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5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 이상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~10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개미만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콤보박스 형태로 선택한다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algn="l" defTabSz="1043056" rtl="0" eaLnBrk="1" latinLnBrk="1" hangingPunct="1"/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선택해야 하는 정보를 보여줘야 하는 경우에는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라디오 버튼으로 할 수 있다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기본 선택값이 업무적으로 안 맞을 경우에는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디폴트 선택을 적용하지 않는다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algn="l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 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 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 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52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10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 이상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1043056" rtl="0" eaLnBrk="1" latinLnBrk="1" hangingPunct="1"/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algn="l" defTabSz="1043056" rtl="0" eaLnBrk="1" latinLnBrk="1" hangingPunct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10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 이상의 선택지가 있는 경우에는 검색창을 권장한다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레이어 팝업 사용 가능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8194">
                <a:tc rowSpan="2"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다중선택</a:t>
                      </a:r>
                      <a:endParaRPr kumimoji="0" lang="ko-KR" altLang="en-US" sz="10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체크박스로 다중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/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중복 선택할 수 있다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그리드 이용가능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</a:p>
                    <a:p>
                      <a:pPr marL="0" algn="l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4 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5</a:t>
                      </a:r>
                    </a:p>
                    <a:p>
                      <a:pPr marL="0" algn="l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6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7 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8  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9  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843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자유입력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l" defTabSz="1043056" rtl="0" eaLnBrk="1" latinLnBrk="1" hangingPunct="1">
                        <a:lnSpc>
                          <a:spcPct val="1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자유입력 혹은 직접 입력은 일반 텍스트 입력 창을 이용한다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0" algn="l" defTabSz="1043056" rtl="0" eaLnBrk="1" latinLnBrk="1" hangingPunct="1">
                        <a:lnSpc>
                          <a:spcPct val="1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허용길이에 따라 스크롤을 허용한다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3" name="그림 32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2484" y="4985733"/>
            <a:ext cx="135159" cy="111443"/>
          </a:xfrm>
          <a:prstGeom prst="rect">
            <a:avLst/>
          </a:prstGeom>
        </p:spPr>
      </p:pic>
      <p:pic>
        <p:nvPicPr>
          <p:cNvPr id="34" name="그림 33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2733" y="4985733"/>
            <a:ext cx="135159" cy="111443"/>
          </a:xfrm>
          <a:prstGeom prst="rect">
            <a:avLst/>
          </a:prstGeom>
        </p:spPr>
      </p:pic>
      <p:pic>
        <p:nvPicPr>
          <p:cNvPr id="35" name="그림 34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4605" y="4985733"/>
            <a:ext cx="135159" cy="111443"/>
          </a:xfrm>
          <a:prstGeom prst="rect">
            <a:avLst/>
          </a:prstGeom>
        </p:spPr>
      </p:pic>
      <p:pic>
        <p:nvPicPr>
          <p:cNvPr id="47" name="그림 46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7236" y="4985733"/>
            <a:ext cx="135159" cy="111443"/>
          </a:xfrm>
          <a:prstGeom prst="rect">
            <a:avLst/>
          </a:prstGeom>
        </p:spPr>
      </p:pic>
      <p:pic>
        <p:nvPicPr>
          <p:cNvPr id="48" name="그림 47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917" y="4985733"/>
            <a:ext cx="135159" cy="111443"/>
          </a:xfrm>
          <a:prstGeom prst="rect">
            <a:avLst/>
          </a:prstGeom>
        </p:spPr>
      </p:pic>
      <p:pic>
        <p:nvPicPr>
          <p:cNvPr id="49" name="그림 48" descr="radio-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16867" y="2398761"/>
            <a:ext cx="124762" cy="102870"/>
          </a:xfrm>
          <a:prstGeom prst="rect">
            <a:avLst/>
          </a:prstGeom>
        </p:spPr>
      </p:pic>
      <p:pic>
        <p:nvPicPr>
          <p:cNvPr id="50" name="그림 49" descr="radio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26839" y="2398761"/>
            <a:ext cx="124762" cy="102870"/>
          </a:xfrm>
          <a:prstGeom prst="rect">
            <a:avLst/>
          </a:prstGeom>
        </p:spPr>
      </p:pic>
      <p:sp>
        <p:nvSpPr>
          <p:cNvPr id="51" name="직사각형 50"/>
          <p:cNvSpPr>
            <a:spLocks noChangeArrowheads="1"/>
          </p:cNvSpPr>
          <p:nvPr/>
        </p:nvSpPr>
        <p:spPr bwMode="auto">
          <a:xfrm>
            <a:off x="3379696" y="2871068"/>
            <a:ext cx="873221" cy="1440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▼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346701" y="6005904"/>
            <a:ext cx="4232009" cy="504056"/>
            <a:chOff x="5445620" y="3894956"/>
            <a:chExt cx="2174382" cy="504056"/>
          </a:xfrm>
        </p:grpSpPr>
        <p:sp>
          <p:nvSpPr>
            <p:cNvPr id="53" name="직사각형 33"/>
            <p:cNvSpPr>
              <a:spLocks noChangeArrowheads="1"/>
            </p:cNvSpPr>
            <p:nvPr/>
          </p:nvSpPr>
          <p:spPr bwMode="auto">
            <a:xfrm>
              <a:off x="5445620" y="3933056"/>
              <a:ext cx="2131665" cy="432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54" name="그룹 31"/>
            <p:cNvGrpSpPr/>
            <p:nvPr/>
          </p:nvGrpSpPr>
          <p:grpSpPr>
            <a:xfrm>
              <a:off x="7485517" y="3894956"/>
              <a:ext cx="134485" cy="504056"/>
              <a:chOff x="1203183" y="3735638"/>
              <a:chExt cx="134485" cy="504056"/>
            </a:xfrm>
          </p:grpSpPr>
          <p:sp>
            <p:nvSpPr>
              <p:cNvPr id="55" name="AutoShape 38"/>
              <p:cNvSpPr>
                <a:spLocks noChangeArrowheads="1"/>
              </p:cNvSpPr>
              <p:nvPr/>
            </p:nvSpPr>
            <p:spPr bwMode="auto">
              <a:xfrm>
                <a:off x="1231030" y="3775880"/>
                <a:ext cx="67058" cy="432000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03183" y="3735638"/>
                <a:ext cx="13441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▲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203255" y="4055028"/>
                <a:ext cx="13441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▼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>
            <a:off x="3391104" y="4217458"/>
            <a:ext cx="957741" cy="144000"/>
            <a:chOff x="2133587" y="4186135"/>
            <a:chExt cx="789689" cy="144000"/>
          </a:xfrm>
        </p:grpSpPr>
        <p:sp>
          <p:nvSpPr>
            <p:cNvPr id="59" name="직사각형 33"/>
            <p:cNvSpPr>
              <a:spLocks noChangeArrowheads="1"/>
            </p:cNvSpPr>
            <p:nvPr/>
          </p:nvSpPr>
          <p:spPr bwMode="auto">
            <a:xfrm>
              <a:off x="2133587" y="4186135"/>
              <a:ext cx="648000" cy="14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0" name="그림 59" descr="sch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3261" y="4194085"/>
              <a:ext cx="120015" cy="120015"/>
            </a:xfrm>
            <a:prstGeom prst="rect">
              <a:avLst/>
            </a:prstGeom>
          </p:spPr>
        </p:pic>
      </p:grpSp>
      <p:sp>
        <p:nvSpPr>
          <p:cNvPr id="65" name="직사각형 33"/>
          <p:cNvSpPr>
            <a:spLocks noChangeArrowheads="1"/>
          </p:cNvSpPr>
          <p:nvPr/>
        </p:nvSpPr>
        <p:spPr bwMode="auto">
          <a:xfrm>
            <a:off x="3391104" y="6084903"/>
            <a:ext cx="1833765" cy="1440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6" name="그림 65" descr="radio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3535" y="3564918"/>
            <a:ext cx="124762" cy="102870"/>
          </a:xfrm>
          <a:prstGeom prst="rect">
            <a:avLst/>
          </a:prstGeom>
        </p:spPr>
      </p:pic>
      <p:pic>
        <p:nvPicPr>
          <p:cNvPr id="67" name="그림 66" descr="radio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4741" y="3564918"/>
            <a:ext cx="124762" cy="102870"/>
          </a:xfrm>
          <a:prstGeom prst="rect">
            <a:avLst/>
          </a:prstGeom>
        </p:spPr>
      </p:pic>
      <p:pic>
        <p:nvPicPr>
          <p:cNvPr id="68" name="그림 67" descr="radio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9850" y="3564918"/>
            <a:ext cx="124762" cy="102870"/>
          </a:xfrm>
          <a:prstGeom prst="rect">
            <a:avLst/>
          </a:prstGeom>
        </p:spPr>
      </p:pic>
      <p:pic>
        <p:nvPicPr>
          <p:cNvPr id="69" name="그림 68" descr="radio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5052" y="3564918"/>
            <a:ext cx="124762" cy="102870"/>
          </a:xfrm>
          <a:prstGeom prst="rect">
            <a:avLst/>
          </a:prstGeom>
        </p:spPr>
      </p:pic>
      <p:pic>
        <p:nvPicPr>
          <p:cNvPr id="70" name="그림 69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2484" y="5195284"/>
            <a:ext cx="135159" cy="111443"/>
          </a:xfrm>
          <a:prstGeom prst="rect">
            <a:avLst/>
          </a:prstGeom>
        </p:spPr>
      </p:pic>
      <p:pic>
        <p:nvPicPr>
          <p:cNvPr id="71" name="그림 70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2733" y="5200423"/>
            <a:ext cx="135159" cy="111443"/>
          </a:xfrm>
          <a:prstGeom prst="rect">
            <a:avLst/>
          </a:prstGeom>
        </p:spPr>
      </p:pic>
      <p:pic>
        <p:nvPicPr>
          <p:cNvPr id="72" name="그림 71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5426" y="5190898"/>
            <a:ext cx="135159" cy="111443"/>
          </a:xfrm>
          <a:prstGeom prst="rect">
            <a:avLst/>
          </a:prstGeom>
        </p:spPr>
      </p:pic>
      <p:pic>
        <p:nvPicPr>
          <p:cNvPr id="73" name="그림 72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8797" y="5190898"/>
            <a:ext cx="135159" cy="111443"/>
          </a:xfrm>
          <a:prstGeom prst="rect">
            <a:avLst/>
          </a:prstGeom>
        </p:spPr>
      </p:pic>
      <p:pic>
        <p:nvPicPr>
          <p:cNvPr id="74" name="그림 73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0866" y="2383904"/>
            <a:ext cx="135159" cy="111443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4369696" y="2827159"/>
            <a:ext cx="1481060" cy="835353"/>
            <a:chOff x="620455" y="4025580"/>
            <a:chExt cx="2456873" cy="1385735"/>
          </a:xfrm>
        </p:grpSpPr>
        <p:sp>
          <p:nvSpPr>
            <p:cNvPr id="79" name="직사각형 78"/>
            <p:cNvSpPr/>
            <p:nvPr/>
          </p:nvSpPr>
          <p:spPr>
            <a:xfrm>
              <a:off x="620457" y="4090886"/>
              <a:ext cx="2377266" cy="1320429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80" name="그룹 79"/>
            <p:cNvGrpSpPr/>
            <p:nvPr/>
          </p:nvGrpSpPr>
          <p:grpSpPr>
            <a:xfrm>
              <a:off x="620455" y="4025580"/>
              <a:ext cx="2456873" cy="331862"/>
              <a:chOff x="653063" y="3320562"/>
              <a:chExt cx="2456873" cy="331862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653063" y="3385869"/>
                <a:ext cx="2377268" cy="2009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36000" tIns="0" rIns="36000" bIns="0" anchor="ctr"/>
              <a:lstStyle/>
              <a:p>
                <a:pPr marL="0" marR="0" lvl="0" indent="0" algn="l" defTabSz="10429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653065" y="3365772"/>
                <a:ext cx="1978559" cy="229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300" b="1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131377" y="3320562"/>
                <a:ext cx="1978559" cy="33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10429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  <a:sym typeface="Wingdings 2"/>
                  </a:rPr>
                  <a:t>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84" name="그림 83" descr="che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7505" y="3093500"/>
            <a:ext cx="135159" cy="111443"/>
          </a:xfrm>
          <a:prstGeom prst="rect">
            <a:avLst/>
          </a:prstGeom>
        </p:spPr>
      </p:pic>
      <p:sp>
        <p:nvSpPr>
          <p:cNvPr id="85" name="직사각형 84"/>
          <p:cNvSpPr>
            <a:spLocks noChangeArrowheads="1"/>
          </p:cNvSpPr>
          <p:nvPr/>
        </p:nvSpPr>
        <p:spPr bwMode="auto">
          <a:xfrm>
            <a:off x="4629764" y="3038083"/>
            <a:ext cx="1084312" cy="567786"/>
          </a:xfrm>
          <a:prstGeom prst="rect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lIns="10800" tIns="18000" rIns="10800" bIns="18000" anchor="t"/>
          <a:lstStyle/>
          <a:p>
            <a:pPr marL="0" marR="0" lvl="0" indent="0" algn="l" defTabSz="10429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  <a:p>
            <a:pPr marL="0" marR="0" lvl="0" indent="0" algn="l" defTabSz="10429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29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선택 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2988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6" name="그림 85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7504" y="3273874"/>
            <a:ext cx="135159" cy="111443"/>
          </a:xfrm>
          <a:prstGeom prst="rect">
            <a:avLst/>
          </a:prstGeom>
        </p:spPr>
      </p:pic>
      <p:pic>
        <p:nvPicPr>
          <p:cNvPr id="87" name="그림 86" descr="b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7504" y="3471994"/>
            <a:ext cx="135159" cy="111443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08867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06140" y="1476375"/>
            <a:ext cx="1013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표현</a:t>
            </a: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/>
          </p:nvPr>
        </p:nvGraphicFramePr>
        <p:xfrm>
          <a:off x="383480" y="1836415"/>
          <a:ext cx="9787755" cy="489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0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4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51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0304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종류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형태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내용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49589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텍스트필드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일반항목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필수항목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*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입력불가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현재입력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오류항목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한 줄에 텍스트를 입력하기 위해 쓰이는 입력폼을 의미한다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필수 값은 레이블 우측에 별도의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*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표시하여 구분한다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Disable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(Read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only)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필드의 경우에는 회색톤의 컬러로 표시한다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현재 입력중인 필드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포커싱된 필드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는 별도의 색상으로 표시한다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 중이나 입력 후에 오류가 난 항목 필드는 별도의 색상으로 표시한다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24511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텍스트에어리어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기본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l" latinLnBrk="1">
                        <a:lnSpc>
                          <a:spcPct val="3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필수값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*</a:t>
                      </a:r>
                    </a:p>
                    <a:p>
                      <a:pPr algn="l" latinLnBrk="1">
                        <a:lnSpc>
                          <a:spcPct val="3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비활성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여러줄의 텍스트를 입력하기 위해 쓰이는 입력 폼을 의미한다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지정된 영역을 넘어가면 자동으로 세로 스크롤이 생성되며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가로스크롤은 생기지 않는다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필수 값은 레이블 우측에 별도의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*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표시하여 구분한다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Disable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(Read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only)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필드의 경우에는 회색톤의 컬러로 표시한다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6864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라디오버튼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 이상의 상호 배타적인 항목 중 하나의 항목만을 선택할 수 있다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디폴트 항목은 가장 선택빈도가 높거나 중요한 항목으로 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우측으로 나영하는 것을 기본으로 하되 상하로 정렬되는 경우는 좌측 방향으로 정렬한다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1961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체크박스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다중선택을 허용하는 경우에 체크박스를 사용한다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33315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콤보박스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가변적인 데이터 또는 항목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(10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개미만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이 라디오 버튼으로 나영되기에 좁은 공간인 경우 사용한다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입력값중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전체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 있는 경우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디폴트 값은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전체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로 표기한다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입력값중 필수 값이 없는 경우 디폴트 값은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선택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으로 표기한다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사용자가 주로 사용하는 고정 값이 있을 경우 그 값을 디폴트로 표기 할 수 있다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388133" y="2147195"/>
            <a:ext cx="1482675" cy="953002"/>
            <a:chOff x="2468590" y="2147195"/>
            <a:chExt cx="928046" cy="953002"/>
          </a:xfrm>
        </p:grpSpPr>
        <p:sp>
          <p:nvSpPr>
            <p:cNvPr id="103" name="직사각형 33"/>
            <p:cNvSpPr>
              <a:spLocks noChangeArrowheads="1"/>
            </p:cNvSpPr>
            <p:nvPr/>
          </p:nvSpPr>
          <p:spPr bwMode="auto">
            <a:xfrm>
              <a:off x="2468590" y="2147195"/>
              <a:ext cx="928046" cy="15137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04" name="직사각형 33"/>
            <p:cNvSpPr>
              <a:spLocks noChangeArrowheads="1"/>
            </p:cNvSpPr>
            <p:nvPr/>
          </p:nvSpPr>
          <p:spPr bwMode="auto">
            <a:xfrm>
              <a:off x="2468590" y="2334644"/>
              <a:ext cx="928046" cy="151373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05" name="직사각형 33"/>
            <p:cNvSpPr>
              <a:spLocks noChangeArrowheads="1"/>
            </p:cNvSpPr>
            <p:nvPr/>
          </p:nvSpPr>
          <p:spPr bwMode="auto">
            <a:xfrm>
              <a:off x="2468590" y="2535810"/>
              <a:ext cx="928046" cy="1513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06" name="직사각형 33"/>
            <p:cNvSpPr>
              <a:spLocks noChangeArrowheads="1"/>
            </p:cNvSpPr>
            <p:nvPr/>
          </p:nvSpPr>
          <p:spPr bwMode="auto">
            <a:xfrm>
              <a:off x="2468590" y="2732784"/>
              <a:ext cx="928046" cy="1513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algn="ctr">
              <a:solidFill>
                <a:srgbClr val="0070C0"/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107" name="직사각형 33"/>
            <p:cNvSpPr>
              <a:spLocks noChangeArrowheads="1"/>
            </p:cNvSpPr>
            <p:nvPr/>
          </p:nvSpPr>
          <p:spPr bwMode="auto">
            <a:xfrm>
              <a:off x="2468590" y="2948824"/>
              <a:ext cx="928046" cy="15137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algn="ctr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2394372" y="3284888"/>
            <a:ext cx="1566040" cy="431218"/>
            <a:chOff x="2224311" y="3146301"/>
            <a:chExt cx="1336468" cy="410215"/>
          </a:xfrm>
        </p:grpSpPr>
        <p:sp>
          <p:nvSpPr>
            <p:cNvPr id="109" name="직사각형 33"/>
            <p:cNvSpPr>
              <a:spLocks noChangeArrowheads="1"/>
            </p:cNvSpPr>
            <p:nvPr/>
          </p:nvSpPr>
          <p:spPr bwMode="auto">
            <a:xfrm>
              <a:off x="2224311" y="3184401"/>
              <a:ext cx="1260000" cy="32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3299098" y="3146301"/>
              <a:ext cx="261681" cy="410215"/>
              <a:chOff x="1113663" y="3735638"/>
              <a:chExt cx="261681" cy="410215"/>
            </a:xfrm>
          </p:grpSpPr>
          <p:sp>
            <p:nvSpPr>
              <p:cNvPr id="111" name="AutoShape 38"/>
              <p:cNvSpPr>
                <a:spLocks noChangeArrowheads="1"/>
              </p:cNvSpPr>
              <p:nvPr/>
            </p:nvSpPr>
            <p:spPr bwMode="auto">
              <a:xfrm>
                <a:off x="1183080" y="3775880"/>
                <a:ext cx="108000" cy="324000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1113663" y="3735638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▲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113734" y="3961187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▼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</p:grpSp>
      </p:grpSp>
      <p:grpSp>
        <p:nvGrpSpPr>
          <p:cNvPr id="114" name="그룹 113"/>
          <p:cNvGrpSpPr/>
          <p:nvPr/>
        </p:nvGrpSpPr>
        <p:grpSpPr>
          <a:xfrm>
            <a:off x="2394372" y="3639595"/>
            <a:ext cx="1566040" cy="431218"/>
            <a:chOff x="2224311" y="3146301"/>
            <a:chExt cx="1336468" cy="410215"/>
          </a:xfrm>
        </p:grpSpPr>
        <p:sp>
          <p:nvSpPr>
            <p:cNvPr id="115" name="직사각형 33"/>
            <p:cNvSpPr>
              <a:spLocks noChangeArrowheads="1"/>
            </p:cNvSpPr>
            <p:nvPr/>
          </p:nvSpPr>
          <p:spPr bwMode="auto">
            <a:xfrm>
              <a:off x="2224311" y="3184401"/>
              <a:ext cx="1260000" cy="32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16" name="그룹 31"/>
            <p:cNvGrpSpPr/>
            <p:nvPr/>
          </p:nvGrpSpPr>
          <p:grpSpPr>
            <a:xfrm>
              <a:off x="3299098" y="3146301"/>
              <a:ext cx="261681" cy="410215"/>
              <a:chOff x="1113663" y="3735638"/>
              <a:chExt cx="261681" cy="410215"/>
            </a:xfrm>
          </p:grpSpPr>
          <p:sp>
            <p:nvSpPr>
              <p:cNvPr id="117" name="AutoShape 38"/>
              <p:cNvSpPr>
                <a:spLocks noChangeArrowheads="1"/>
              </p:cNvSpPr>
              <p:nvPr/>
            </p:nvSpPr>
            <p:spPr bwMode="auto">
              <a:xfrm>
                <a:off x="1183080" y="3775880"/>
                <a:ext cx="108000" cy="324000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113663" y="3735638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▲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1113734" y="3961187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▼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</p:grpSp>
      </p:grpSp>
      <p:grpSp>
        <p:nvGrpSpPr>
          <p:cNvPr id="120" name="그룹 119"/>
          <p:cNvGrpSpPr/>
          <p:nvPr/>
        </p:nvGrpSpPr>
        <p:grpSpPr>
          <a:xfrm>
            <a:off x="2394372" y="4003827"/>
            <a:ext cx="1566040" cy="431218"/>
            <a:chOff x="2224311" y="3146301"/>
            <a:chExt cx="1336468" cy="410215"/>
          </a:xfrm>
        </p:grpSpPr>
        <p:sp>
          <p:nvSpPr>
            <p:cNvPr id="121" name="직사각형 33"/>
            <p:cNvSpPr>
              <a:spLocks noChangeArrowheads="1"/>
            </p:cNvSpPr>
            <p:nvPr/>
          </p:nvSpPr>
          <p:spPr bwMode="auto">
            <a:xfrm>
              <a:off x="2224311" y="3184401"/>
              <a:ext cx="1260000" cy="324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grpSp>
          <p:nvGrpSpPr>
            <p:cNvPr id="122" name="그룹 31"/>
            <p:cNvGrpSpPr/>
            <p:nvPr/>
          </p:nvGrpSpPr>
          <p:grpSpPr>
            <a:xfrm>
              <a:off x="3299098" y="3146301"/>
              <a:ext cx="261681" cy="410215"/>
              <a:chOff x="1113663" y="3735638"/>
              <a:chExt cx="261681" cy="410215"/>
            </a:xfrm>
          </p:grpSpPr>
          <p:sp>
            <p:nvSpPr>
              <p:cNvPr id="123" name="AutoShape 38"/>
              <p:cNvSpPr>
                <a:spLocks noChangeArrowheads="1"/>
              </p:cNvSpPr>
              <p:nvPr/>
            </p:nvSpPr>
            <p:spPr bwMode="auto">
              <a:xfrm>
                <a:off x="1183080" y="3775880"/>
                <a:ext cx="108000" cy="324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lIns="0" tIns="0" rIns="36000" bIns="0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1113663" y="3735638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▲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113734" y="3961187"/>
                <a:ext cx="2616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rPr>
                  <a:t>▼</a:t>
                </a:r>
                <a:endPara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endParaRPr>
              </a:p>
            </p:txBody>
          </p:sp>
        </p:grpSp>
      </p:grpSp>
      <p:sp>
        <p:nvSpPr>
          <p:cNvPr id="126" name="Text Box 45"/>
          <p:cNvSpPr txBox="1">
            <a:spLocks noChangeArrowheads="1"/>
          </p:cNvSpPr>
          <p:nvPr/>
        </p:nvSpPr>
        <p:spPr bwMode="auto">
          <a:xfrm>
            <a:off x="2019089" y="4733623"/>
            <a:ext cx="2019237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선택      선택 안됨         </a:t>
            </a:r>
            <a:endParaRPr kumimoji="0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선택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-disable    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선택 안됨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-disable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27" name="그림 126" descr="radio-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2060" y="4816963"/>
            <a:ext cx="120541" cy="108137"/>
          </a:xfrm>
          <a:prstGeom prst="rect">
            <a:avLst/>
          </a:prstGeom>
        </p:spPr>
      </p:pic>
      <p:pic>
        <p:nvPicPr>
          <p:cNvPr id="128" name="그림 127" descr="radio-off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5878" y="4816963"/>
            <a:ext cx="120541" cy="108137"/>
          </a:xfrm>
          <a:prstGeom prst="rect">
            <a:avLst/>
          </a:prstGeom>
        </p:spPr>
      </p:pic>
      <p:pic>
        <p:nvPicPr>
          <p:cNvPr id="129" name="그림 128" descr="radio-off-d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11624" y="5000762"/>
            <a:ext cx="120541" cy="108137"/>
          </a:xfrm>
          <a:prstGeom prst="rect">
            <a:avLst/>
          </a:prstGeom>
        </p:spPr>
      </p:pic>
      <p:pic>
        <p:nvPicPr>
          <p:cNvPr id="130" name="그림 129" descr="radio-on-off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1436" y="5000762"/>
            <a:ext cx="120541" cy="108137"/>
          </a:xfrm>
          <a:prstGeom prst="rect">
            <a:avLst/>
          </a:prstGeom>
        </p:spPr>
      </p:pic>
      <p:sp>
        <p:nvSpPr>
          <p:cNvPr id="131" name="Text Box 45"/>
          <p:cNvSpPr txBox="1">
            <a:spLocks noChangeArrowheads="1"/>
          </p:cNvSpPr>
          <p:nvPr/>
        </p:nvSpPr>
        <p:spPr bwMode="auto">
          <a:xfrm>
            <a:off x="2009740" y="5321689"/>
            <a:ext cx="2019237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선택        선택 안됨         </a:t>
            </a:r>
            <a:endParaRPr kumimoji="0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선택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-disable    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선택 안됨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-disable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32" name="그림 131" descr="b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8134" y="5394852"/>
            <a:ext cx="130586" cy="117149"/>
          </a:xfrm>
          <a:prstGeom prst="rect">
            <a:avLst/>
          </a:prstGeom>
        </p:spPr>
      </p:pic>
      <p:pic>
        <p:nvPicPr>
          <p:cNvPr id="133" name="그림 132" descr="check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4394" y="5394852"/>
            <a:ext cx="130586" cy="117149"/>
          </a:xfrm>
          <a:prstGeom prst="rect">
            <a:avLst/>
          </a:prstGeom>
        </p:spPr>
      </p:pic>
      <p:pic>
        <p:nvPicPr>
          <p:cNvPr id="134" name="그림 133" descr="check_off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51524" y="5588770"/>
            <a:ext cx="130586" cy="117149"/>
          </a:xfrm>
          <a:prstGeom prst="rect">
            <a:avLst/>
          </a:prstGeom>
        </p:spPr>
      </p:pic>
      <p:pic>
        <p:nvPicPr>
          <p:cNvPr id="135" name="그림 134" descr="off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95235" y="5588770"/>
            <a:ext cx="130586" cy="117149"/>
          </a:xfrm>
          <a:prstGeom prst="rect">
            <a:avLst/>
          </a:prstGeom>
        </p:spPr>
      </p:pic>
      <p:sp>
        <p:nvSpPr>
          <p:cNvPr id="136" name="직사각형 33"/>
          <p:cNvSpPr>
            <a:spLocks noChangeArrowheads="1"/>
          </p:cNvSpPr>
          <p:nvPr/>
        </p:nvSpPr>
        <p:spPr bwMode="auto">
          <a:xfrm>
            <a:off x="1986459" y="6221546"/>
            <a:ext cx="843678" cy="15137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전체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  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      ▼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37" name="직사각형 33"/>
          <p:cNvSpPr>
            <a:spLocks noChangeArrowheads="1"/>
          </p:cNvSpPr>
          <p:nvPr/>
        </p:nvSpPr>
        <p:spPr bwMode="auto">
          <a:xfrm>
            <a:off x="2918846" y="6221546"/>
            <a:ext cx="843678" cy="15137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선택</a:t>
            </a: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   </a:t>
            </a:r>
            <a:r>
              <a: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       ▼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4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2-9.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폼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서식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40072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06140" y="1476375"/>
            <a:ext cx="101302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서식 가이드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/>
          </p:nvPr>
        </p:nvGraphicFramePr>
        <p:xfrm>
          <a:off x="390069" y="1833857"/>
          <a:ext cx="9781167" cy="4899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1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68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651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3208"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종류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입력예시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43056" rtl="0" eaLnBrk="1" fontAlgn="auto" latinLnBrk="1" hangingPunct="1">
                        <a:spcBef>
                          <a:spcPts val="27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Tx/>
                        <a:buNone/>
                        <a:defRPr/>
                      </a:pPr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입력기능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72832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날짜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기간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날짜는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YYYY-MM-DD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형식으로 표시한다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 시 정해진 자리 수 별로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‘-’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 자동으로 삽입되도록한다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디폴트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기본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값은 오늘 날짜이다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입력필드에 포커싱 되거나 달력 버튼을 누르면 달력 레이어가 입력 폼 하단에 뜨도록 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6010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통화단위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통화 단위가 고정일 경우에는 입력 폼 밖에 통화단위를 작성해 준다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통화단위가 한글로 작성될 경우는 입력 폼 뒤에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원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’ , ‘   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달러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’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형식으로 작성해 주고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기호일 때는 입력 폼 앞에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‘\       ‘ , ‘ $      ‘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형식으로 작성해준다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6010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이메일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가장 많이 사용되는 메일주소를 콤보박스에 넣어준다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콤보박스는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10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 미만까지 권장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직접입력을 선택하면 우측에 메일주소를 직접 입력할 수 있는 입력 폼이 활성화된다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5058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주소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우편번호 검색 후 주소가 자동으로 입력되게 작성해준다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나머지 상세주소는 직접 입력하는 방식을 따른다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53945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자리수가 일정한 입력 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각 입력 폼의 정해진 자릿수 별로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‘-’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를 자동으로 삽입되도록 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전화번호는 번호의 패턴에 따라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‘-’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가 삽입되도록 한다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주민번호는 뒷자리만 부분만 마스킹처리 한다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예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:123456-*******)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35058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0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자리수가 일정하지 않은 입력 폼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번호의 패턴이 불명확하고 일정한 자리수가 없는 경우에는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‘-’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는 표시되지 않으며 숫자만 연속으로 표시한다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6980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50000"/>
                        </a:lnSpc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필드조회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700"/>
                        </a:lnSpc>
                      </a:pPr>
                      <a:endParaRPr lang="ko-KR" altLang="en-US" sz="9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43056" rtl="0" eaLnBrk="1" latinLnBrk="1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돋보기검색 버튼을 클릭하면 레이어팝업 형식으로 검색을 할 수 있다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86" name="그룹 85"/>
          <p:cNvGrpSpPr/>
          <p:nvPr/>
        </p:nvGrpSpPr>
        <p:grpSpPr>
          <a:xfrm>
            <a:off x="2677480" y="6487278"/>
            <a:ext cx="924714" cy="153202"/>
            <a:chOff x="2133587" y="4186135"/>
            <a:chExt cx="789689" cy="144000"/>
          </a:xfrm>
        </p:grpSpPr>
        <p:sp>
          <p:nvSpPr>
            <p:cNvPr id="87" name="직사각형 33"/>
            <p:cNvSpPr>
              <a:spLocks noChangeArrowheads="1"/>
            </p:cNvSpPr>
            <p:nvPr/>
          </p:nvSpPr>
          <p:spPr bwMode="auto">
            <a:xfrm>
              <a:off x="2133587" y="4186135"/>
              <a:ext cx="648000" cy="14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pic>
          <p:nvPicPr>
            <p:cNvPr id="88" name="그림 87" descr="sc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3261" y="4194085"/>
              <a:ext cx="120015" cy="120015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913558" y="4094063"/>
            <a:ext cx="2522400" cy="215444"/>
            <a:chOff x="1837358" y="4166691"/>
            <a:chExt cx="2522400" cy="215444"/>
          </a:xfrm>
        </p:grpSpPr>
        <p:sp>
          <p:nvSpPr>
            <p:cNvPr id="83" name="직사각형 33"/>
            <p:cNvSpPr>
              <a:spLocks noChangeArrowheads="1"/>
            </p:cNvSpPr>
            <p:nvPr/>
          </p:nvSpPr>
          <p:spPr bwMode="auto">
            <a:xfrm>
              <a:off x="1837358" y="4211696"/>
              <a:ext cx="689818" cy="15320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abcd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453303" y="4166691"/>
              <a:ext cx="3363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@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85" name="직사각형 33"/>
            <p:cNvSpPr>
              <a:spLocks noChangeArrowheads="1"/>
            </p:cNvSpPr>
            <p:nvPr/>
          </p:nvSpPr>
          <p:spPr bwMode="auto">
            <a:xfrm>
              <a:off x="3474492" y="4203070"/>
              <a:ext cx="885266" cy="15320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직접입력 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 </a:t>
              </a: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     ▼ 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89" name="직사각형 33"/>
            <p:cNvSpPr>
              <a:spLocks noChangeArrowheads="1"/>
            </p:cNvSpPr>
            <p:nvPr/>
          </p:nvSpPr>
          <p:spPr bwMode="auto">
            <a:xfrm>
              <a:off x="2676981" y="4203990"/>
              <a:ext cx="758800" cy="15320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mail.com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</p:grpSp>
      <p:sp>
        <p:nvSpPr>
          <p:cNvPr id="90" name="직사각형 33"/>
          <p:cNvSpPr>
            <a:spLocks noChangeArrowheads="1"/>
          </p:cNvSpPr>
          <p:nvPr/>
        </p:nvSpPr>
        <p:spPr bwMode="auto">
          <a:xfrm>
            <a:off x="7121500" y="3408731"/>
            <a:ext cx="126467" cy="114901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2" name="직사각형 33"/>
          <p:cNvSpPr>
            <a:spLocks noChangeArrowheads="1"/>
          </p:cNvSpPr>
          <p:nvPr/>
        </p:nvSpPr>
        <p:spPr bwMode="auto">
          <a:xfrm>
            <a:off x="5293486" y="3602861"/>
            <a:ext cx="126467" cy="114901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4" name="직사각형 33"/>
          <p:cNvSpPr>
            <a:spLocks noChangeArrowheads="1"/>
          </p:cNvSpPr>
          <p:nvPr/>
        </p:nvSpPr>
        <p:spPr bwMode="auto">
          <a:xfrm>
            <a:off x="2009655" y="3244458"/>
            <a:ext cx="758800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r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10,000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716493" y="3172450"/>
            <a:ext cx="5793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원</a:t>
            </a:r>
            <a:endParaRPr kumimoji="1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직사각형 33"/>
          <p:cNvSpPr>
            <a:spLocks noChangeArrowheads="1"/>
          </p:cNvSpPr>
          <p:nvPr/>
        </p:nvSpPr>
        <p:spPr bwMode="auto">
          <a:xfrm>
            <a:off x="2114430" y="3434958"/>
            <a:ext cx="758800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r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10,000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01340" y="3362950"/>
            <a:ext cx="4919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\</a:t>
            </a:r>
          </a:p>
        </p:txBody>
      </p:sp>
      <p:sp>
        <p:nvSpPr>
          <p:cNvPr id="98" name="직사각형 33"/>
          <p:cNvSpPr>
            <a:spLocks noChangeArrowheads="1"/>
          </p:cNvSpPr>
          <p:nvPr/>
        </p:nvSpPr>
        <p:spPr bwMode="auto">
          <a:xfrm>
            <a:off x="3194292" y="3249791"/>
            <a:ext cx="758800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r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10,000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901130" y="3177783"/>
            <a:ext cx="5793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달러</a:t>
            </a:r>
            <a:endParaRPr kumimoji="1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0" name="직사각형 33"/>
          <p:cNvSpPr>
            <a:spLocks noChangeArrowheads="1"/>
          </p:cNvSpPr>
          <p:nvPr/>
        </p:nvSpPr>
        <p:spPr bwMode="auto">
          <a:xfrm>
            <a:off x="3299067" y="3440291"/>
            <a:ext cx="758800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r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10,000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85977" y="3368283"/>
            <a:ext cx="4919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$</a:t>
            </a:r>
          </a:p>
        </p:txBody>
      </p:sp>
      <p:sp>
        <p:nvSpPr>
          <p:cNvPr id="138" name="직사각형 33"/>
          <p:cNvSpPr>
            <a:spLocks noChangeArrowheads="1"/>
          </p:cNvSpPr>
          <p:nvPr/>
        </p:nvSpPr>
        <p:spPr bwMode="auto">
          <a:xfrm>
            <a:off x="2034332" y="2520032"/>
            <a:ext cx="969577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YYYY-MM-DD</a:t>
            </a:r>
            <a:endParaRPr kumimoji="0" lang="ko-KR" altLang="en-US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3134697" y="2521548"/>
            <a:ext cx="1139480" cy="153202"/>
            <a:chOff x="1733642" y="1585784"/>
            <a:chExt cx="973094" cy="144000"/>
          </a:xfrm>
        </p:grpSpPr>
        <p:sp>
          <p:nvSpPr>
            <p:cNvPr id="140" name="직사각형 33"/>
            <p:cNvSpPr>
              <a:spLocks noChangeArrowheads="1"/>
            </p:cNvSpPr>
            <p:nvPr/>
          </p:nvSpPr>
          <p:spPr bwMode="auto">
            <a:xfrm>
              <a:off x="1733642" y="1585784"/>
              <a:ext cx="828000" cy="14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marL="0" marR="0" lvl="0" indent="0" algn="ctr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YYYY-MM-DD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pic>
          <p:nvPicPr>
            <p:cNvPr id="141" name="그림 140" descr="ca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8148" y="1594410"/>
              <a:ext cx="128588" cy="120015"/>
            </a:xfrm>
            <a:prstGeom prst="rect">
              <a:avLst/>
            </a:prstGeom>
          </p:spPr>
        </p:pic>
      </p:grpSp>
      <p:sp>
        <p:nvSpPr>
          <p:cNvPr id="142" name="TextBox 141"/>
          <p:cNvSpPr txBox="1"/>
          <p:nvPr/>
        </p:nvSpPr>
        <p:spPr>
          <a:xfrm>
            <a:off x="2932247" y="2438499"/>
            <a:ext cx="4919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~</a:t>
            </a:r>
          </a:p>
        </p:txBody>
      </p:sp>
      <p:grpSp>
        <p:nvGrpSpPr>
          <p:cNvPr id="143" name="그룹 142"/>
          <p:cNvGrpSpPr/>
          <p:nvPr/>
        </p:nvGrpSpPr>
        <p:grpSpPr>
          <a:xfrm>
            <a:off x="1857220" y="4686622"/>
            <a:ext cx="679335" cy="153202"/>
            <a:chOff x="2133587" y="4186135"/>
            <a:chExt cx="580139" cy="144000"/>
          </a:xfrm>
        </p:grpSpPr>
        <p:sp>
          <p:nvSpPr>
            <p:cNvPr id="144" name="직사각형 33"/>
            <p:cNvSpPr>
              <a:spLocks noChangeArrowheads="1"/>
            </p:cNvSpPr>
            <p:nvPr/>
          </p:nvSpPr>
          <p:spPr bwMode="auto">
            <a:xfrm>
              <a:off x="2133587" y="4186135"/>
              <a:ext cx="432000" cy="14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123-256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pic>
          <p:nvPicPr>
            <p:cNvPr id="145" name="그림 144" descr="sc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3711" y="4194085"/>
              <a:ext cx="120015" cy="120015"/>
            </a:xfrm>
            <a:prstGeom prst="rect">
              <a:avLst/>
            </a:prstGeom>
          </p:spPr>
        </p:pic>
      </p:grpSp>
      <p:sp>
        <p:nvSpPr>
          <p:cNvPr id="146" name="직사각형 33"/>
          <p:cNvSpPr>
            <a:spLocks noChangeArrowheads="1"/>
          </p:cNvSpPr>
          <p:nvPr/>
        </p:nvSpPr>
        <p:spPr bwMode="auto">
          <a:xfrm>
            <a:off x="2603376" y="4686622"/>
            <a:ext cx="1816956" cy="15320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47" name="직사각형 33"/>
          <p:cNvSpPr>
            <a:spLocks noChangeArrowheads="1"/>
          </p:cNvSpPr>
          <p:nvPr/>
        </p:nvSpPr>
        <p:spPr bwMode="auto">
          <a:xfrm>
            <a:off x="1857220" y="4883596"/>
            <a:ext cx="2563112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48" name="직사각형 33"/>
          <p:cNvSpPr>
            <a:spLocks noChangeArrowheads="1"/>
          </p:cNvSpPr>
          <p:nvPr/>
        </p:nvSpPr>
        <p:spPr bwMode="auto">
          <a:xfrm>
            <a:off x="3058805" y="5298628"/>
            <a:ext cx="927422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124536-5678911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215488" y="5207570"/>
            <a:ext cx="11024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주민등록번호</a:t>
            </a:r>
            <a:endParaRPr kumimoji="1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50" name="직사각형 33"/>
          <p:cNvSpPr>
            <a:spLocks noChangeArrowheads="1"/>
          </p:cNvSpPr>
          <p:nvPr/>
        </p:nvSpPr>
        <p:spPr bwMode="auto">
          <a:xfrm>
            <a:off x="3049280" y="5498653"/>
            <a:ext cx="927422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042-123-2563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205963" y="5407595"/>
            <a:ext cx="11024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전화번호</a:t>
            </a:r>
            <a:endParaRPr kumimoji="1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2609670" y="6072633"/>
            <a:ext cx="679335" cy="153202"/>
            <a:chOff x="2133587" y="4186135"/>
            <a:chExt cx="580139" cy="144000"/>
          </a:xfrm>
        </p:grpSpPr>
        <p:sp>
          <p:nvSpPr>
            <p:cNvPr id="153" name="직사각형 33"/>
            <p:cNvSpPr>
              <a:spLocks noChangeArrowheads="1"/>
            </p:cNvSpPr>
            <p:nvPr/>
          </p:nvSpPr>
          <p:spPr bwMode="auto">
            <a:xfrm>
              <a:off x="2133587" y="4186135"/>
              <a:ext cx="432000" cy="14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10800" tIns="18000" rIns="10800" bIns="18000" anchor="ctr"/>
            <a:lstStyle/>
            <a:p>
              <a:pPr marL="0" marR="0" lvl="0" indent="0" algn="l" defTabSz="1042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우리은행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pic>
          <p:nvPicPr>
            <p:cNvPr id="154" name="그림 153" descr="sc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3711" y="4194085"/>
              <a:ext cx="120015" cy="120015"/>
            </a:xfrm>
            <a:prstGeom prst="rect">
              <a:avLst/>
            </a:prstGeom>
          </p:spPr>
        </p:pic>
      </p:grpSp>
      <p:sp>
        <p:nvSpPr>
          <p:cNvPr id="155" name="TextBox 154"/>
          <p:cNvSpPr txBox="1"/>
          <p:nvPr/>
        </p:nvSpPr>
        <p:spPr>
          <a:xfrm>
            <a:off x="1985350" y="5981575"/>
            <a:ext cx="11024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계좌번호</a:t>
            </a:r>
            <a:endParaRPr kumimoji="1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56" name="직사각형 33"/>
          <p:cNvSpPr>
            <a:spLocks noChangeArrowheads="1"/>
          </p:cNvSpPr>
          <p:nvPr/>
        </p:nvSpPr>
        <p:spPr bwMode="auto">
          <a:xfrm>
            <a:off x="3342553" y="6072633"/>
            <a:ext cx="927422" cy="153202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25689746523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57" name="직사각형 33"/>
          <p:cNvSpPr>
            <a:spLocks noChangeArrowheads="1"/>
          </p:cNvSpPr>
          <p:nvPr/>
        </p:nvSpPr>
        <p:spPr bwMode="auto">
          <a:xfrm>
            <a:off x="5737986" y="3602861"/>
            <a:ext cx="126467" cy="114901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58" name="직사각형 33"/>
          <p:cNvSpPr>
            <a:spLocks noChangeArrowheads="1"/>
          </p:cNvSpPr>
          <p:nvPr/>
        </p:nvSpPr>
        <p:spPr bwMode="auto">
          <a:xfrm>
            <a:off x="7515200" y="3408731"/>
            <a:ext cx="126467" cy="114901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10800" tIns="18000" rIns="10800" bIns="18000" anchor="ctr"/>
          <a:lstStyle/>
          <a:p>
            <a:pPr marL="0" marR="0" lvl="0" indent="0" algn="l" defTabSz="10429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2-9.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폼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서식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2192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225" y="1471732"/>
            <a:ext cx="9938119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기존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PC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환경에서의 입력 폼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서식과 유사해야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데이터 입력 시 입력 가능 범위 및 양식을 검사하여 잘못된 값이 입력되지 않도록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데이터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시 숫자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글자 등 양식에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제한을 둔다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예를 들어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0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부터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10.0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사이의 값을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받는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필드에 값을 입력할 때 자동으로 소수점이 표기되도록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가능하다면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직접 타이핑보다 선택지를 제공하여 데이터 입력 오류를 예방하도록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정밀한 값을 입력해야 할 때는 슬라이더를 사용하여 데이터 입력 오류를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예방한다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데이터 입력 단위를 명시하고 다른 단위와 혼용하지 않도록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시간 데이터 입력 예시를 표시한다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예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mm-</a:t>
            </a:r>
            <a:r>
              <a:rPr kumimoji="0" lang="en-US" altLang="ko-KR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dd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-</a:t>
            </a:r>
            <a:r>
              <a:rPr kumimoji="0" lang="en-US" altLang="ko-KR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yyyy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시스템에서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불러올 수 있는 데이터는 사용자에게 요구하지 않도록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예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연락처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달력 등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적절한 기본 값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default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value)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를 사용하여 의사결정 및 진행 시간을 최소화하도록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이미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시스템에 기록되어있는 데이터는 미리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채워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다시 입력하지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않도록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필수 항목을 모두 입력하였을 때만 진행이 가능하도록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오류를 실시간으로 표시하여 바로 수정할 수 있도록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표 혹은 입력 폼을 사용하고 리스트를 정렬하여 선택이 용이하도록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텍스트 입력 필드에 도움말을 표시하여 입력이 용이하도록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예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이메일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주소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비밀번호 등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2-9.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폼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서식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8" y="4428703"/>
            <a:ext cx="4318289" cy="2441463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08" y="4426943"/>
            <a:ext cx="4320480" cy="24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01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225" y="1471732"/>
            <a:ext cx="9938119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모든 입력 폼은 아래와 같은 상황을 제외하고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라벨링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Text boxes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drop-down lists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는 프롬프트를 이용하여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라벨링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보통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Progressive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disclosure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controls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 경우 라벨을 붙이지 않음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종속된 입력 폼에 대해서는 상위 입력 폼의 라벨을 사용함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메인 지시문의 내용과 중복되는 라벨은 생략함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라벨의 위치는 다음을 따른다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Check boxes, group boxes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 경우 입력 폼 자체에 표시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Drop-down lists, list boxes, progress bars, sliders, text boxes, tree views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의 경우 상단에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왼끝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맞추기로 또는 왼쪽에 표시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Radio button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같이 라벨들이 리스트 형식으로 있을 경우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동일한 표현을 쓰고 라벨의 길이를 맞춰야 하며 옵션 간의 차이를 표현하는 데 집중해야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각 입력 폼의 입력 방식 특성을 나타내는 동사는 생략한다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2-9.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폼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서식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53"/>
          <a:stretch/>
        </p:blipFill>
        <p:spPr>
          <a:xfrm>
            <a:off x="497517" y="3636839"/>
            <a:ext cx="3988322" cy="10078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33" b="1520"/>
          <a:stretch/>
        </p:blipFill>
        <p:spPr>
          <a:xfrm>
            <a:off x="4485839" y="3636839"/>
            <a:ext cx="3988322" cy="10078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26"/>
          <a:stretch/>
        </p:blipFill>
        <p:spPr>
          <a:xfrm>
            <a:off x="1763232" y="5405512"/>
            <a:ext cx="1728663" cy="12961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61" b="565"/>
          <a:stretch/>
        </p:blipFill>
        <p:spPr>
          <a:xfrm>
            <a:off x="5003902" y="5326720"/>
            <a:ext cx="1728663" cy="1296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0068" y="3618754"/>
            <a:ext cx="3841071" cy="28780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옳지 않은 예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47699" y="3608132"/>
            <a:ext cx="3841071" cy="28780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옳은 예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0068" y="5337342"/>
            <a:ext cx="3841071" cy="28780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옳지 않은 예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47699" y="5326720"/>
            <a:ext cx="3841071" cy="28780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옳은 예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120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225" y="1471732"/>
            <a:ext cx="9938119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라디오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버튼과 체크박스의 줄 간격을 일정하게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예측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가능하고 논리적인 순서의 값을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픽커를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제시할 때 화면 전환을 피해야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 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기존 화면 위에 선택지를 보여줌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)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긴 리스트에서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픽커를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사용할 때에는 높이가 조절 가능하고 인덱스를 포함하며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스크롤링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속도를 최대화 시킬 수 있는 테이블을 대신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관련 있는 인터페이스 요소들을 관리하기 위해서는 스위치 기능을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2-9.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입력 폼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/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서식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12" y="2342993"/>
            <a:ext cx="2952328" cy="7948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039" y="2283705"/>
            <a:ext cx="2806759" cy="9208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774" y="1988043"/>
            <a:ext cx="32602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범위하고 관련성 있는 선택이 가능한 라디오 버튼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35826" y="1941877"/>
            <a:ext cx="42191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활성화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/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비활성화를 묘사하는 체크박스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237" y="4464520"/>
            <a:ext cx="1387802" cy="24480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144" y="4472386"/>
            <a:ext cx="1406974" cy="24480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892" y="4513304"/>
            <a:ext cx="1925191" cy="16920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2164" y="324207"/>
            <a:ext cx="116182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469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2255" y="1421908"/>
          <a:ext cx="10186403" cy="53524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52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33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2731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상세설명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01230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라인 차트</a:t>
                      </a: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(Line Chart) </a:t>
                      </a:r>
                      <a:endParaRPr kumimoji="0" lang="ko-KR" altLang="en-US" sz="9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353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시간에 따라 변하는 그래프를 그릴 때 가장 효과적임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.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시간에 따라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연속형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데이터를 표현함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01230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점 차트</a:t>
                      </a: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(Dot Chart)</a:t>
                      </a:r>
                      <a:endParaRPr kumimoji="0" lang="ko-KR" altLang="en-US" sz="9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353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점을 통해 값을 나타내어 범주형 변수를 비교할 수 있는 데이터 시각화 방법으로서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정렬을 통해 값들의 범위나 분포를 쉽게 알 수 있으므로 과학과 통계학에서 주로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01230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막대 차트</a:t>
                      </a: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(Bar Chart)</a:t>
                      </a:r>
                      <a:endParaRPr kumimoji="0" lang="ko-KR" altLang="en-US" sz="9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353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바 그래프는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bar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의 높이나 길이로 데이터를 전달하는 방법으로서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카테고리들 간 상대적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절대적 값을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19" y="1785920"/>
            <a:ext cx="2483474" cy="127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216" y="1802290"/>
            <a:ext cx="2468228" cy="127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53" y="5263298"/>
            <a:ext cx="2389533" cy="1215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63" y="3596786"/>
            <a:ext cx="2134842" cy="111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39" y="1836380"/>
            <a:ext cx="2331521" cy="122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64" y="3513187"/>
            <a:ext cx="2397621" cy="125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76" y="5230706"/>
            <a:ext cx="2713574" cy="1244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9"/>
          <a:stretch/>
        </p:blipFill>
        <p:spPr bwMode="auto">
          <a:xfrm>
            <a:off x="7258639" y="3548224"/>
            <a:ext cx="2331521" cy="1152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6"/>
          <a:stretch>
            <a:fillRect/>
          </a:stretch>
        </p:blipFill>
        <p:spPr bwMode="auto">
          <a:xfrm>
            <a:off x="1217065" y="5209373"/>
            <a:ext cx="2199940" cy="129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37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2255" y="1421908"/>
          <a:ext cx="10186403" cy="53524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52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33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2731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상세설명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01230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방사형 </a:t>
                      </a:r>
                      <a:endParaRPr kumimoji="0" lang="en-US" altLang="ko-KR" sz="900" b="1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algn="ctr" latinLnBrk="1"/>
                      <a:r>
                        <a:rPr kumimoji="0" lang="ko-KR" altLang="en-US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차트</a:t>
                      </a: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(Radial Chart)</a:t>
                      </a:r>
                      <a:endParaRPr kumimoji="0" lang="ko-KR" altLang="en-US" sz="9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353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산술적인 데이터를 가시화 하기 위해 사업이나 미디어 분야에서 통용됨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01230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파이 차트</a:t>
                      </a: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(Pie Chart)</a:t>
                      </a:r>
                      <a:endParaRPr kumimoji="0" lang="ko-KR" altLang="en-US" sz="9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353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Pie chart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는 부분과 전체를 비교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(part-to-whole comparisons)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하는데 가장 많이 쓰이는 방법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01230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누적 영역 차트</a:t>
                      </a: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(Stacked Area Chart) </a:t>
                      </a:r>
                      <a:endParaRPr kumimoji="0" lang="ko-KR" altLang="en-US" sz="9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353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특정 지역의 인구 수를 보여주는 데 적합함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.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구성요소의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트렌드를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보는 데 효과적임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.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부분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-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전체 관계를 보이는 데 효과적임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72" y="5211651"/>
            <a:ext cx="2412924" cy="123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43" y="5216317"/>
            <a:ext cx="2352742" cy="118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345465" y="3396258"/>
            <a:ext cx="8537739" cy="1346480"/>
            <a:chOff x="1277372" y="3358158"/>
            <a:chExt cx="8537739" cy="1346480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372" y="3492599"/>
              <a:ext cx="1270100" cy="116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427" y="3449859"/>
              <a:ext cx="1388878" cy="1254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776" y="3358158"/>
              <a:ext cx="1610098" cy="1339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958"/>
            <a:stretch/>
          </p:blipFill>
          <p:spPr bwMode="auto">
            <a:xfrm>
              <a:off x="8806999" y="3492599"/>
              <a:ext cx="1008112" cy="1077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" b="12569"/>
          <a:stretch/>
        </p:blipFill>
        <p:spPr bwMode="auto">
          <a:xfrm>
            <a:off x="1250087" y="1773932"/>
            <a:ext cx="1657102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5"/>
          <a:stretch/>
        </p:blipFill>
        <p:spPr bwMode="auto">
          <a:xfrm>
            <a:off x="3375047" y="1740327"/>
            <a:ext cx="1651618" cy="126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188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2255" y="1421908"/>
          <a:ext cx="10186404" cy="53524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52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200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13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2731">
                <a:tc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구분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lang="ko-KR" altLang="en-US" sz="800" b="0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상세설명</a:t>
                      </a:r>
                      <a:endParaRPr lang="ko-KR" altLang="en-US" sz="8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01230">
                <a:tc rowSpan="2"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Word Cloud</a:t>
                      </a:r>
                      <a:endParaRPr kumimoji="0" lang="ko-KR" altLang="en-US" sz="9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- SNS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키워드</a:t>
                      </a:r>
                    </a:p>
                    <a:p>
                      <a:pPr latinLnBrk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-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응답소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민원 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353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key terms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를 한 눈에 알아볼 수 있게 하는데 유용함</a:t>
                      </a:r>
                      <a:endParaRPr kumimoji="0" lang="en-US" altLang="ko-KR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01230">
                <a:tc rowSpan="2">
                  <a:txBody>
                    <a:bodyPr/>
                    <a:lstStyle/>
                    <a:p>
                      <a:pPr marL="0" algn="ctr" defTabSz="1043056" rtl="0" eaLnBrk="1" latinLnBrk="1" hangingPunct="1"/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Bubble Chart</a:t>
                      </a:r>
                      <a:endParaRPr kumimoji="0" lang="ko-KR" altLang="en-US" sz="900" b="1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353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위계적인 표현 방식을 통해 데이터를 조직화하고 구조화하는데 활용되며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원의 크기를 통해 해당 카테고리의 양적 데이터를 표현하고 색을 통해 카테고리를 구별할 수 있도록 한함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01230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공간정보 시각화</a:t>
                      </a: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en-US" altLang="ko-KR" sz="900" b="1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en-US" altLang="ko-KR" sz="900" b="1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TreeMap</a:t>
                      </a:r>
                      <a:r>
                        <a:rPr lang="en-US" altLang="ko-KR" sz="90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latinLnBrk="1" hangingPunct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-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자치구별 재난신고 점유율</a:t>
                      </a:r>
                    </a:p>
                    <a:p>
                      <a:pPr marL="0" algn="l" defTabSz="1043056" rtl="0" eaLnBrk="1" latinLnBrk="1" hangingPunct="1"/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- (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인구대비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자치구별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어린이집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정원 비율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353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지역 별로 토양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인구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교통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산업 등 특정 대상의 분포를 표현하는 데 사용함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. 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공간을 반복적으로 분할하는 방법으로 기본적인 형태는 직사각형 평면을 분할한 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90"/>
          <a:stretch/>
        </p:blipFill>
        <p:spPr bwMode="auto">
          <a:xfrm>
            <a:off x="5778749" y="5148783"/>
            <a:ext cx="2222252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36" y="3537537"/>
            <a:ext cx="2088232" cy="116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36" y="1807840"/>
            <a:ext cx="1947859" cy="123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66" y="3492873"/>
            <a:ext cx="2011487" cy="11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770" y="1806529"/>
            <a:ext cx="1353906" cy="124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7"/>
          <a:stretch/>
        </p:blipFill>
        <p:spPr bwMode="auto">
          <a:xfrm>
            <a:off x="3776770" y="5272508"/>
            <a:ext cx="1815872" cy="104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71"/>
          <a:stretch/>
        </p:blipFill>
        <p:spPr bwMode="auto">
          <a:xfrm>
            <a:off x="1206399" y="5272509"/>
            <a:ext cx="2052069" cy="104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065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/>
          <p:cNvSpPr/>
          <p:nvPr/>
        </p:nvSpPr>
        <p:spPr>
          <a:xfrm>
            <a:off x="1060450" y="1518850"/>
            <a:ext cx="8565871" cy="34411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7313" marR="0" lvl="0" indent="-87313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200" b="0" i="0" u="none" strike="noStrike" kern="1200" cap="none" spc="0" normalizeH="0" baseline="0" noProof="0" dirty="0" err="1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900113"/>
            <a:ext cx="106934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055556" y="5164153"/>
            <a:ext cx="857076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55473" y="4969934"/>
            <a:ext cx="51167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675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528153" y="2176359"/>
            <a:ext cx="285750" cy="28575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</a:t>
            </a:r>
            <a:endParaRPr kumimoji="1" lang="ko-KR" altLang="en-US" sz="1200" b="0" i="0" u="none" strike="noStrike" kern="1200" cap="none" spc="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528153" y="3820793"/>
            <a:ext cx="285750" cy="28575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</a:t>
            </a:r>
            <a:endParaRPr kumimoji="1" lang="ko-KR" altLang="en-US" sz="1200" b="0" i="0" u="none" strike="noStrike" kern="1200" cap="none" spc="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3005935" y="2121108"/>
            <a:ext cx="0" cy="25179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2947555" y="1695620"/>
            <a:ext cx="285750" cy="28575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</a:t>
            </a:r>
            <a:endParaRPr kumimoji="1" lang="ko-KR" altLang="en-US" sz="1200" b="0" i="0" u="none" strike="noStrike" kern="1200" cap="none" spc="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615033" y="1695620"/>
            <a:ext cx="285750" cy="28575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D</a:t>
            </a:r>
            <a:endParaRPr kumimoji="1" lang="ko-KR" altLang="en-US" sz="1200" b="0" i="0" u="none" strike="noStrike" kern="1200" cap="none" spc="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2207" y="5316652"/>
            <a:ext cx="92608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1042988" rtl="0" eaLnBrk="1" fontAlgn="base" latinLnBrk="1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라인으로 구성</a:t>
            </a:r>
            <a:endParaRPr kumimoji="1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A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라인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160-170cm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사람이 불편함 없이 터치를 할 수 있는 지점 라인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따라서 세로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단 이상의 스크린이 배치가 되면 터치불가능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171450" marR="0" lvl="0" indent="-171450" algn="l" defTabSz="1042988" rtl="0" eaLnBrk="1" fontAlgn="base" latinLnBrk="1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B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라인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75cm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회의테이블 높이보다 상위이면서 허리를 굽히지 않고도 터치를 할 수 있는 지점라인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하단의 시작점은 허리라인 이상부터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시작되어야함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171450" marR="0" lvl="0" indent="-171450" algn="l" defTabSz="1042988" rtl="0" eaLnBrk="1" fontAlgn="base" latinLnBrk="1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C-D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구간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움직임 없이 좌우상하를 터치할 수 있는 공간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(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스크린별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화면 공간은 최소한의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내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비게이션을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통해 정보가 제공될 수 있는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그룹핑이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중요함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)</a:t>
            </a:r>
          </a:p>
          <a:p>
            <a:pPr marL="171450" marR="0" lvl="0" indent="-171450" algn="l" defTabSz="1042988" rtl="0" eaLnBrk="1" fontAlgn="base" latinLnBrk="1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벽면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디지털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시민시장실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아이덴티티를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표현하는 공간 디자인  </a:t>
            </a:r>
            <a:endParaRPr kumimoji="1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배치시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가로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4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열 배치 시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인테리어를 통한 시각적 효과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공간 부족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,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너무 큰 화면은 정보전달력을 떨어뜨리고 시각적인 피로감 발생</a:t>
            </a:r>
            <a:endParaRPr kumimoji="1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45" name="직선 화살표 연결선 44"/>
          <p:cNvCxnSpPr>
            <a:stCxn id="47" idx="6"/>
            <a:endCxn id="48" idx="2"/>
          </p:cNvCxnSpPr>
          <p:nvPr/>
        </p:nvCxnSpPr>
        <p:spPr>
          <a:xfrm>
            <a:off x="3233305" y="1838495"/>
            <a:ext cx="138172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3019215" y="2208988"/>
            <a:ext cx="466135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132891" y="1902117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369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3019230" y="2317147"/>
            <a:ext cx="1538652" cy="1762889"/>
            <a:chOff x="3005605" y="2889507"/>
            <a:chExt cx="914400" cy="1849173"/>
          </a:xfrm>
        </p:grpSpPr>
        <p:sp>
          <p:nvSpPr>
            <p:cNvPr id="106" name="직사각형 105"/>
            <p:cNvSpPr/>
            <p:nvPr/>
          </p:nvSpPr>
          <p:spPr>
            <a:xfrm>
              <a:off x="3005605" y="2889507"/>
              <a:ext cx="914400" cy="914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marR="0" lvl="0" indent="-87313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005605" y="3824280"/>
              <a:ext cx="914400" cy="914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marR="0" lvl="0" indent="-87313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4586268" y="2317147"/>
            <a:ext cx="1538652" cy="1762889"/>
            <a:chOff x="2999608" y="2889507"/>
            <a:chExt cx="914400" cy="1849173"/>
          </a:xfrm>
        </p:grpSpPr>
        <p:sp>
          <p:nvSpPr>
            <p:cNvPr id="104" name="직사각형 103"/>
            <p:cNvSpPr/>
            <p:nvPr/>
          </p:nvSpPr>
          <p:spPr>
            <a:xfrm>
              <a:off x="2999608" y="2889507"/>
              <a:ext cx="914400" cy="914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marR="0" lvl="0" indent="-87313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2999608" y="3824280"/>
              <a:ext cx="914400" cy="914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marR="0" lvl="0" indent="-87313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6141913" y="2317147"/>
            <a:ext cx="1538652" cy="1762889"/>
            <a:chOff x="2993611" y="2889507"/>
            <a:chExt cx="914400" cy="1849173"/>
          </a:xfrm>
        </p:grpSpPr>
        <p:sp>
          <p:nvSpPr>
            <p:cNvPr id="102" name="직사각형 101"/>
            <p:cNvSpPr/>
            <p:nvPr/>
          </p:nvSpPr>
          <p:spPr>
            <a:xfrm>
              <a:off x="2993611" y="2889507"/>
              <a:ext cx="914400" cy="914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marR="0" lvl="0" indent="-87313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2993611" y="3824280"/>
              <a:ext cx="914400" cy="9144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7313" marR="0" lvl="0" indent="-87313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109" name="Picture 5" descr="C:\Users\kimsy\Desktop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33" y="2742375"/>
            <a:ext cx="945871" cy="227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직선 화살표 연결선 110"/>
          <p:cNvCxnSpPr/>
          <p:nvPr/>
        </p:nvCxnSpPr>
        <p:spPr>
          <a:xfrm>
            <a:off x="7851387" y="2321574"/>
            <a:ext cx="0" cy="17781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7802798" y="305676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138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2679365" y="2324730"/>
            <a:ext cx="547564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2679365" y="4083191"/>
            <a:ext cx="547564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7146900" y="4106543"/>
            <a:ext cx="0" cy="8534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7146900" y="430599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75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4770636" y="2176359"/>
            <a:ext cx="0" cy="251799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918941" y="1600784"/>
            <a:ext cx="285750" cy="28575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E</a:t>
            </a:r>
            <a:endParaRPr kumimoji="1" lang="ko-KR" altLang="en-US" sz="1200" b="0" i="0" u="none" strike="noStrike" kern="1200" cap="none" spc="0" normalizeH="0" baseline="0" noProof="0" dirty="0" err="1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89608" y="1225008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단위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CM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79400" y="385763"/>
            <a:ext cx="373063" cy="355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9880" y="324247"/>
            <a:ext cx="5118709" cy="4770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20320">
              <a:spcBef>
                <a:spcPts val="270"/>
              </a:spcBef>
              <a:defRPr sz="25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Rix고딕 M" panose="02020603020101020101" pitchFamily="18" charset="-127"/>
                <a:ea typeface="Rix고딕 M" panose="02020603020101020101" pitchFamily="18" charset="-127"/>
                <a:cs typeface="Malgun Gothic"/>
              </a:defRPr>
            </a:lvl1pPr>
          </a:lstStyle>
          <a:p>
            <a:pPr marL="2032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환경분석 </a:t>
            </a:r>
            <a:r>
              <a:rPr kumimoji="0" lang="en-US" altLang="ko-KR" sz="25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kumimoji="0" lang="ko-KR" altLang="en-US" sz="25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나</a:t>
            </a:r>
            <a:r>
              <a:rPr kumimoji="0" lang="en-US" altLang="ko-KR" sz="25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kumimoji="0" lang="ko-KR" altLang="en-US" sz="25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설치 방안</a:t>
            </a:r>
            <a:endParaRPr kumimoji="0" lang="en-US" altLang="ko-KR" sz="25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423481" y="4459883"/>
            <a:ext cx="1027675" cy="32886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실측</a:t>
            </a:r>
          </a:p>
        </p:txBody>
      </p:sp>
    </p:spTree>
    <p:extLst>
      <p:ext uri="{BB962C8B-B14F-4D97-AF65-F5344CB8AC3E}">
        <p14:creationId xmlns:p14="http://schemas.microsoft.com/office/powerpoint/2010/main" val="3034120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막대형 차트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140" y="1476375"/>
            <a:ext cx="9577064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하나의 차원에 대해 여러 값을 비교할 때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세로 축에는 범주 항목이 표시되고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가로 축에는 측정값들이 표시한다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굉장히 많은 수의 데이터가 있어서 하나의 차트에 모든 값을 표시하기 어려운 경우 그래프 하단에 스크롤 막대를 추가하여 가시성을 향상시킨다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pic>
        <p:nvPicPr>
          <p:cNvPr id="2050" name="Picture 2" descr="https://help.qlik.com/ko-KR/sense/3.0/Subsystems/Hub/Content/Resources/Images/ui_gen_MiniBarCh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628" y="3132559"/>
            <a:ext cx="5544616" cy="255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help.qlik.com/ko-KR/sense/3.0/Subsystems/Hub/Content/Resources/Images/ui_gen_BarCha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1" y="3037041"/>
            <a:ext cx="4374526" cy="255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47786" y="2700511"/>
            <a:ext cx="3595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데이터가 많아 하단에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미니차트가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추가된 형태의 그래프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2284" y="2700511"/>
            <a:ext cx="2004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일반적인 경우의 막대형 차트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668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트리 맵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중첩된 사각형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즉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큰 사각형 안에 작은 사각형이 들어 있는 형태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을 사용하여 계층 구조 데이터를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한정된 공간에서 많은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수의 계층화된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항목을 동시에 표시할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때 효과적이다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트리 구조에서 크기 사이에 상관 관계가 있는 경우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포착하기 어려운 패턴을 파악할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측정값의 규모에서 큰 차이가 나는 경우에는 작은 값을 갖는 데이터가 굉장히 작게 표시되므로 바람직하지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않다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0276" y="2772519"/>
            <a:ext cx="2185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일반적인 형태의 트리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맵의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구성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9400" y="2774741"/>
            <a:ext cx="35589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식품 종류와 이의 판매량을 기준으로 한 트리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맵의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예시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9222" name="Picture 6" descr="https://help.qlik.com/ko-KR/sense/3.0/Subsystems/Hub/Content/Resources/Images/ui_gen_Tree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334" y="3474532"/>
            <a:ext cx="5459119" cy="24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help.qlik.com/ko-KR/sense/3.0/Subsystems/Hub/Content/Resources/Images/ui_gen_Treemap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40" y="3474533"/>
            <a:ext cx="4395124" cy="243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4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콤보 차트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값 범위나 차원이 달라서 하나의 차원으로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결합하기 어려운 측정값을 표시할 경우에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b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</a:b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예시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매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수치가 있는 막대형 차트가 있고 이 수치를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또 다른 값에 대한 비율과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결합하고 싶은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경우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막대 및 선을 사용하여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하나의 차트에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서로 다른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데이터를 표시할 수 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80692" y="3060551"/>
            <a:ext cx="10025976" cy="3241441"/>
            <a:chOff x="304370" y="2686652"/>
            <a:chExt cx="10025976" cy="3241441"/>
          </a:xfrm>
        </p:grpSpPr>
        <p:pic>
          <p:nvPicPr>
            <p:cNvPr id="3074" name="Picture 2" descr="https://help.qlik.com/ko-KR/sense/3.0/Subsystems/Hub/Content/Resources/Images/ui_gen_ComboChar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370" y="2700511"/>
              <a:ext cx="5062872" cy="3227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s://help.qlik.com/ko-KR/sense/3.0/Subsystems/Hub/Content/Resources/Images/ui_ComboChartThreeMeasures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71"/>
            <a:stretch/>
          </p:blipFill>
          <p:spPr bwMode="auto">
            <a:xfrm>
              <a:off x="5058668" y="2686652"/>
              <a:ext cx="5271678" cy="322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6053194" y="2684984"/>
            <a:ext cx="3406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[3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개의 데이터를 하나의 그래프에 표시하는 콤보 차트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2324" y="2684984"/>
            <a:ext cx="18710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일반적인 경우의 콤보 차트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450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필터 창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그래프나 차트에 표시되는 데이터를 제어하거나 데이터의 범위를 원하는 범위로 정확하게 제한하고 싶은 경우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 셋을 정의하고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선택하여 시각화하는 데에 유용하다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31509" y="2631879"/>
            <a:ext cx="3188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시간 및 지역으로 데이터를 제한하는 필터의 예시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6033" y="2631879"/>
            <a:ext cx="28825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시간에 따라 데이터를 제한하는 필터의 예시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79969" y="3492599"/>
            <a:ext cx="9325586" cy="2286001"/>
            <a:chOff x="408668" y="2410562"/>
            <a:chExt cx="9325586" cy="2286001"/>
          </a:xfrm>
        </p:grpSpPr>
        <p:pic>
          <p:nvPicPr>
            <p:cNvPr id="4098" name="Picture 2" descr="https://help.qlik.com/ko-KR/sense/3.0/Subsystems/Hub/Content/Resources/Images/ui_gen_FilterPaneSelecti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668" y="2410562"/>
              <a:ext cx="5029200" cy="228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s://help.qlik.com/ko-KR/sense/3.0/Subsystems/Hub/Content/Resources/Images/ui_gen_FilterPaneAnalysi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3754" y="2443899"/>
              <a:ext cx="4000500" cy="2219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3067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게이지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단일 측정값을 표시하는 데에 사용되며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특정 영역에서의 성과를 즉각적으로 인지하도록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도와준다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대시보드 등에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KPI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표시할 때 사용할 수 있으며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색깔과 함께 사용하는 경우 성과 결과를 나타내는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효과적이다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반면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값 해석을 지원하도록 하기 위해 해당 측정값의 최대 및 최소값을 설정하는 것이 필요하며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 때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참조선을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이용할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0796" y="2319427"/>
            <a:ext cx="3618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목표치나 위험치 등을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참조선으로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이용한 경우의 게이지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36326" y="2319427"/>
            <a:ext cx="3015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원형이나 세로 형태로 표시되는 경우의 게이지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0408" y="2770064"/>
            <a:ext cx="5334000" cy="3600036"/>
            <a:chOff x="390068" y="2292848"/>
            <a:chExt cx="5334000" cy="3600036"/>
          </a:xfrm>
        </p:grpSpPr>
        <p:pic>
          <p:nvPicPr>
            <p:cNvPr id="5122" name="Picture 2" descr="https://help.qlik.com/ko-KR/sense/3.0/Subsystems/Hub/Content/Resources/Images/ui_gen_Gaug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7246" y="2292848"/>
              <a:ext cx="2914650" cy="2524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s://help.qlik.com/ko-KR/sense/3.0/Subsystems/Hub/Content/Resources/Images/ui_gen_Gauge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068" y="4559383"/>
              <a:ext cx="5334000" cy="133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 descr="https://www.klipfolio.com/sites/default/files/blog_original/images/8d810a89371ba683d499b785e899758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408" y="2936627"/>
            <a:ext cx="4752528" cy="329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40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KPI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시각화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그래프나 게이지 등 대신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핵심 지표에 대해 숫자만 표시하는 형태의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시각화하는데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가장 중요한 값을 바로 파악할 수 있으며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해당 값의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변화량이나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목표치 대비 현 위치를 파악할 때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게이지와 함께 배치하였을 때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게이지 대비 집중시키는 효과가 크지는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않다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타 그래프나 시각화 방법과 연계하여 값을 표시하는 방법을 고려해볼 수 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8708" y="2873239"/>
            <a:ext cx="4187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숫자와 더불어 그래프 등과 함께 표시하는 형태의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KPI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시각화 방법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478" y="2873239"/>
            <a:ext cx="3393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단순히 숫자와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변화량만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표시하는 형태의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KPI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시각화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6146" name="Picture 2" descr="https://help.qlik.com/ko-KR/sense/3.0/Subsystems/Hub/Content/Resources/Images/ui_gen_K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" y="4068663"/>
            <a:ext cx="381000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businessq-software.com/wp-content/uploads/2016/01/BusinessQ-16-visualization-type-KPI-C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714" y="3677633"/>
            <a:ext cx="6640327" cy="198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172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꺾은 선 그래프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하나의 측정 대상에 대한 여러 측정값을 시각화할 때 사용하며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측정 주기가 일정한 데이터를 시각화할 때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적합하다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둘 이상의 측정값이 있는 경우는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꺾은선형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차트에서 데이터를 선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영역 또는 누적 영역 등으로 표시해볼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가독성을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위해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 ~ 3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개를 초과하는 데이터를 동시에 시각화하는 것을 지양하도록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91076" y="2624434"/>
            <a:ext cx="4472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꺾은 선 그래프의 좋지 않은 예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많은 데이터를 동시에 시각화하는 경우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5473" y="2624434"/>
            <a:ext cx="26613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[2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개의 측정값을 시각화한 형태의 그래프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7170" name="Picture 2" descr="https://help.qlik.com/ko-KR/sense/3.0/Subsystems/Hub/Content/Resources/Images/ui_LineCh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81" y="3463731"/>
            <a:ext cx="5493291" cy="18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www.dataz.io/download/attachments/1277980/lineGraph.png?version=1&amp;modificationDate=1379345266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15" y="3332926"/>
            <a:ext cx="4735375" cy="274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79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맵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맵은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위치 또는 지역에 관련된 주요 값의 지리적 분포를 나타내고자 할 때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위치에 대한 각종 측정값을 시각화할 수 있으며 거품 크기 또는 색으로 값의 차이를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굉장히 많은 수의 값이 사용되는 경우 한눈에 알아보기 어려울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41217" y="2551223"/>
            <a:ext cx="4171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영역 별로 특정 측정값에 대해 색깔을 칠한 형태의 영역 맵 시각화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5804" y="2551223"/>
            <a:ext cx="3260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거품 형태로 지표를 나타낸 형태의 거품 맵 시각화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4338" name="Picture 2" descr="https://help.qlik.com/ko-KR/sense/3.0/Subsystems/Hub/Content/Resources/Images/ui_gen_PointLayer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6" y="3199367"/>
            <a:ext cx="4816924" cy="265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help.qlik.com/ko-KR/sense/3.0/Subsystems/Hub/Content/Resources/Images/ui_gen_WorldM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44" y="2988543"/>
            <a:ext cx="4320480" cy="280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96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원형 차트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각 단일 값 뿐만 아니라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값 사이의 관계도 동시에 표시할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음수 값이 없는 단일 데이터가 있을 때 사용할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값 레이블은 일반적으로 백분율로 표시되며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필요할 경우 실제 수치도 함께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상위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5 ~ 10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개를 초과하는 값이 있을 경우 원형 그래프의 가시성이 떨어질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6246" y="2844527"/>
            <a:ext cx="4180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원형 차트의 좋지 않은 예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: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많은 데이터를 동시에 시각화하는 경우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0183" y="2844527"/>
            <a:ext cx="18710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일반적인 원형 차트의 예시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3314" name="Picture 2" descr="https://help.qlik.com/ko-KR/sense/3.0/Subsystems/Hub/Content/Resources/Images/ui_gen_PieCh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2" y="3553466"/>
            <a:ext cx="33528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supportcenter.cambridgesemantics.com/docs/sites/default/files/default_2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1" r="17165" b="9623"/>
          <a:stretch/>
        </p:blipFill>
        <p:spPr bwMode="auto">
          <a:xfrm>
            <a:off x="5634732" y="3492599"/>
            <a:ext cx="3894475" cy="313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50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피벗 테이블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동시에 여러 측정값과 차원들을 기준으로 데이터를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단일 테이블에 여러 차원 또는 측정값을 기준으로 재구성하여 소계 등을 표시하도록 하려는 경우에 특히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유용하다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관심이 있는 데이터에 대한 테이블만 보고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나머지는 무시하거나 축소하여 볼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7689" y="2512868"/>
            <a:ext cx="53495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여러 차원에 대한 데이터를 가지고 있는 데이터를 합하여 요약하는 형태의 피벗 테이블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6140" y="3128871"/>
            <a:ext cx="10177792" cy="3734286"/>
            <a:chOff x="-281724" y="1486863"/>
            <a:chExt cx="15173296" cy="5567163"/>
          </a:xfrm>
        </p:grpSpPr>
        <p:pic>
          <p:nvPicPr>
            <p:cNvPr id="12290" name="Picture 2" descr="https://help.qlik.com/ko-KR/sense/3.0/Subsystems/Hub/Content/Resources/Images/ui_gen_TableForPivoti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1724" y="1486863"/>
              <a:ext cx="6884315" cy="5567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https://help.qlik.com/ko-KR/sense/3.0/Subsystems/Hub/Content/Resources/Images/ui_PivotTableExamp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1666" y="2398532"/>
              <a:ext cx="7899906" cy="429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오른쪽 화살표 2"/>
          <p:cNvSpPr/>
          <p:nvPr/>
        </p:nvSpPr>
        <p:spPr>
          <a:xfrm>
            <a:off x="4902460" y="4715649"/>
            <a:ext cx="328110" cy="599400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3445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64" y="324207"/>
            <a:ext cx="1314430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 환경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90069" y="1476376"/>
          <a:ext cx="9925184" cy="525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2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089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7718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해상도</a:t>
                      </a:r>
                      <a:endParaRPr kumimoji="0" lang="ko-KR" altLang="en-US" sz="10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기준 해상도 </a:t>
                      </a:r>
                      <a:r>
                        <a:rPr kumimoji="0" lang="en-US" altLang="ko-KR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</a:t>
                      </a:r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1920 x 1080  (</a:t>
                      </a:r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화면비율 </a:t>
                      </a:r>
                      <a:r>
                        <a:rPr kumimoji="0" lang="en-US" altLang="ko-KR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- 16:9)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00327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DID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환경</a:t>
                      </a:r>
                      <a:endParaRPr kumimoji="0" lang="ko-KR" altLang="en-US" sz="105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터치패널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 55“ (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단일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-1214mm * 684.8mm)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endParaRPr kumimoji="0" lang="en-US" altLang="ko-KR" sz="105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DID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구성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정면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2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단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열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(1.8 </a:t>
                      </a:r>
                      <a:r>
                        <a:rPr kumimoji="0" lang="ko-KR" altLang="en-US" sz="105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베젤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적용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모니터 지지대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모니터 고정용 </a:t>
                      </a:r>
                      <a:r>
                        <a:rPr kumimoji="0" lang="ko-KR" altLang="en-US" sz="105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브라켓</a:t>
                      </a:r>
                      <a:endParaRPr kumimoji="0" lang="ko-KR" altLang="en-US" sz="105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5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월컨트롤러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 LED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상황판 화면 분할 및 통합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화면 중첩 등 영상연출 장비</a:t>
                      </a:r>
                      <a:endParaRPr kumimoji="0" lang="en-US" altLang="ko-KR" sz="105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외벽 인테리어 </a:t>
                      </a:r>
                      <a:r>
                        <a:rPr kumimoji="0" lang="en-US" altLang="ko-KR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 DID </a:t>
                      </a:r>
                      <a:r>
                        <a:rPr kumimoji="0" lang="ko-KR" altLang="en-US" sz="105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패널부착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8063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컨트롤 장비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LED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터치스크린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29” (LG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울트라와이드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 </a:t>
                      </a: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태블릿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PC :  12.2” (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마이크로소프트서피스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4)</a:t>
                      </a:r>
                    </a:p>
                    <a:p>
                      <a:pPr marL="171450" marR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Kinect  for windows V2 (2.04kg  5.5X14.2X6.5 inches 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동작거리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1~5m)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5396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PC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환경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인터넷브라우저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: Internet Explorer 8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이상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크롬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사파리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,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파이어폭스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웹표준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준수하여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3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종이상의 브라우저에서 동일하게 동작하도록 함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</a:t>
                      </a:r>
                      <a:endParaRPr kumimoji="0" lang="ko-KR" altLang="en-US" sz="900" kern="1200" spc="-1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5080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웹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접근성</a:t>
                      </a:r>
                      <a:endParaRPr kumimoji="0" lang="ko-KR" altLang="en-US" sz="9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W3C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의 웹접근성 지침에 따른다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/>
                      </a:r>
                      <a:b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</a:b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웹표준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및 </a:t>
                      </a:r>
                      <a:r>
                        <a:rPr kumimoji="0" lang="ko-KR" altLang="en-US" sz="90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웹접근성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 가이드 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(html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개발가이드</a:t>
                      </a:r>
                      <a:r>
                        <a:rPr kumimoji="0" lang="en-US" altLang="ko-KR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) </a:t>
                      </a:r>
                      <a:r>
                        <a:rPr kumimoji="0" lang="ko-KR" altLang="en-US" sz="9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</a:rPr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1-1.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기본사항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1746300" y="3257525"/>
            <a:ext cx="1743631" cy="1377675"/>
            <a:chOff x="1778339" y="3824526"/>
            <a:chExt cx="1743631" cy="1377675"/>
          </a:xfrm>
        </p:grpSpPr>
        <p:grpSp>
          <p:nvGrpSpPr>
            <p:cNvPr id="36" name="그룹 35"/>
            <p:cNvGrpSpPr/>
            <p:nvPr/>
          </p:nvGrpSpPr>
          <p:grpSpPr>
            <a:xfrm>
              <a:off x="1778339" y="3824526"/>
              <a:ext cx="1696968" cy="1047567"/>
              <a:chOff x="292652" y="2084992"/>
              <a:chExt cx="1696968" cy="1047567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374779" y="2363802"/>
                <a:ext cx="1185864" cy="768757"/>
                <a:chOff x="493439" y="2097946"/>
                <a:chExt cx="1185864" cy="768757"/>
              </a:xfrm>
            </p:grpSpPr>
            <p:sp>
              <p:nvSpPr>
                <p:cNvPr id="40" name="Rectangle 24"/>
                <p:cNvSpPr/>
                <p:nvPr/>
              </p:nvSpPr>
              <p:spPr>
                <a:xfrm>
                  <a:off x="493439" y="2097946"/>
                  <a:ext cx="1185864" cy="768757"/>
                </a:xfrm>
                <a:prstGeom prst="rect">
                  <a:avLst/>
                </a:prstGeom>
                <a:pattFill prst="wdUpDiag">
                  <a:fgClr>
                    <a:srgbClr val="DDDDDD"/>
                  </a:fgClr>
                  <a:bgClr>
                    <a:schemeClr val="bg1"/>
                  </a:bgClr>
                </a:patt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36000" rIns="36000" anchor="ctr"/>
                <a:lstStyle/>
                <a:p>
                  <a:pPr marL="0" marR="0" lvl="0" indent="0" algn="ctr" defTabSz="1042988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45000"/>
                    <a:buFont typeface="StarSymbol" pitchFamily="2" charset="0"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Verdana" pitchFamily="34" charset="0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561229" y="2174023"/>
                  <a:ext cx="1046558" cy="612518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Screen 1</a:t>
                  </a: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292652" y="2084992"/>
                <a:ext cx="16969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1) </a:t>
                </a:r>
                <a:r>
                  <a:rPr kumimoji="1" lang="en-US" altLang="ko-KR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55</a:t>
                </a:r>
                <a:r>
                  <a:rPr kumimoji="1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“ </a:t>
                </a:r>
                <a:r>
                  <a:rPr kumimoji="1" lang="ko-KR" altLang="en-US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단일 모니터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57" name="직선 연결선 56"/>
            <p:cNvCxnSpPr/>
            <p:nvPr/>
          </p:nvCxnSpPr>
          <p:spPr>
            <a:xfrm>
              <a:off x="1874649" y="4970079"/>
              <a:ext cx="0" cy="232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3046330" y="4970079"/>
              <a:ext cx="0" cy="232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1874649" y="5088405"/>
              <a:ext cx="11716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138694" y="4964174"/>
              <a:ext cx="64358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1214</a:t>
              </a: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3150667" y="4110346"/>
              <a:ext cx="279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3290607" y="4103336"/>
              <a:ext cx="0" cy="75377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059243" y="4350457"/>
              <a:ext cx="46272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684</a:t>
              </a: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5" name="직선 연결선 64"/>
            <p:cNvCxnSpPr/>
            <p:nvPr/>
          </p:nvCxnSpPr>
          <p:spPr>
            <a:xfrm>
              <a:off x="3150667" y="4857106"/>
              <a:ext cx="279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/>
          <p:cNvGrpSpPr/>
          <p:nvPr/>
        </p:nvGrpSpPr>
        <p:grpSpPr>
          <a:xfrm>
            <a:off x="3831970" y="3257525"/>
            <a:ext cx="2234810" cy="1377675"/>
            <a:chOff x="4266580" y="3824526"/>
            <a:chExt cx="2234810" cy="1377675"/>
          </a:xfrm>
        </p:grpSpPr>
        <p:grpSp>
          <p:nvGrpSpPr>
            <p:cNvPr id="47" name="그룹 46"/>
            <p:cNvGrpSpPr/>
            <p:nvPr/>
          </p:nvGrpSpPr>
          <p:grpSpPr>
            <a:xfrm>
              <a:off x="4266580" y="3824526"/>
              <a:ext cx="2090794" cy="1047567"/>
              <a:chOff x="292652" y="2084992"/>
              <a:chExt cx="2090794" cy="1047567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378148" y="2363802"/>
                <a:ext cx="1669663" cy="768757"/>
                <a:chOff x="496808" y="2097946"/>
                <a:chExt cx="1669663" cy="768757"/>
              </a:xfrm>
            </p:grpSpPr>
            <p:sp>
              <p:nvSpPr>
                <p:cNvPr id="50" name="Rectangle 24"/>
                <p:cNvSpPr/>
                <p:nvPr/>
              </p:nvSpPr>
              <p:spPr>
                <a:xfrm>
                  <a:off x="496808" y="2097946"/>
                  <a:ext cx="1669663" cy="768757"/>
                </a:xfrm>
                <a:prstGeom prst="rect">
                  <a:avLst/>
                </a:prstGeom>
                <a:pattFill prst="wdUpDiag">
                  <a:fgClr>
                    <a:srgbClr val="DDDDDD"/>
                  </a:fgClr>
                  <a:bgClr>
                    <a:schemeClr val="bg1"/>
                  </a:bgClr>
                </a:patt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36000" rIns="36000" anchor="ctr"/>
                <a:lstStyle/>
                <a:p>
                  <a:pPr marL="0" marR="0" lvl="0" indent="0" algn="ctr" defTabSz="1042988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45000"/>
                    <a:buFont typeface="StarSymbol" pitchFamily="2" charset="0"/>
                    <a:buNone/>
                    <a:tabLst/>
                    <a:defRPr/>
                  </a:pPr>
                  <a:endPara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 pitchFamily="50" charset="-127"/>
                    <a:ea typeface="굴림" charset="-127"/>
                    <a:cs typeface="Verdana" pitchFamily="34" charset="0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561229" y="2174023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Screen 1</a:t>
                  </a: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561229" y="2498509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Screen </a:t>
                  </a:r>
                  <a:r>
                    <a:rPr kumimoji="1" lang="en-US" altLang="ko-KR" sz="7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2</a:t>
                  </a: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1089866" y="2174023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Screen </a:t>
                  </a:r>
                  <a:r>
                    <a:rPr kumimoji="1" lang="en-US" altLang="ko-KR" sz="7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3</a:t>
                  </a: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089866" y="2498509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Screen </a:t>
                  </a:r>
                  <a:r>
                    <a:rPr kumimoji="1" lang="en-US" altLang="ko-KR" sz="7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4</a:t>
                  </a: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618504" y="2174023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Screen </a:t>
                  </a:r>
                  <a:r>
                    <a:rPr kumimoji="1" lang="en-US" altLang="ko-KR" sz="7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5</a:t>
                  </a:r>
                  <a:endParaRPr kumimoji="1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618504" y="2498509"/>
                  <a:ext cx="492136" cy="288032"/>
                </a:xfrm>
                <a:prstGeom prst="rect">
                  <a:avLst/>
                </a:prstGeom>
                <a:solidFill>
                  <a:srgbClr val="DCEEFC"/>
                </a:solidFill>
                <a:ln w="9528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none" lIns="107999" tIns="45720" rIns="107999" bIns="45720" anchor="ctr" anchorCtr="1" compatLnSpc="1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rPr>
                    <a:t>Screen 6</a:t>
                  </a: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>
                <a:off x="292652" y="2084992"/>
                <a:ext cx="209079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 </a:t>
                </a:r>
                <a:r>
                  <a:rPr kumimoji="1" lang="en-US" altLang="ko-KR" sz="800" b="1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55</a:t>
                </a:r>
                <a:r>
                  <a:rPr kumimoji="1" lang="en-US" altLang="ko-KR" sz="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” </a:t>
                </a:r>
                <a:r>
                  <a:rPr kumimoji="1" lang="ko-KR" altLang="en-US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모니터</a:t>
                </a:r>
                <a:r>
                  <a:rPr kumimoji="1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2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단 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3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열 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(1.8 </a:t>
                </a:r>
                <a:r>
                  <a:rPr kumimoji="1" lang="ko-KR" altLang="en-US" sz="8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베젤</a:t>
                </a:r>
                <a:r>
                  <a:rPr kumimoji="1" lang="ko-KR" altLang="en-US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적용</a:t>
                </a:r>
                <a:r>
                  <a:rPr kumimoji="1" lang="en-US" altLang="ko-KR" sz="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)</a:t>
                </a:r>
                <a:endParaRPr kumimoji="1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68" name="직선 연결선 67"/>
            <p:cNvCxnSpPr/>
            <p:nvPr/>
          </p:nvCxnSpPr>
          <p:spPr>
            <a:xfrm>
              <a:off x="4358769" y="4970079"/>
              <a:ext cx="0" cy="232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6027689" y="4970079"/>
              <a:ext cx="0" cy="232122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4358769" y="5088405"/>
              <a:ext cx="166892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4803858" y="4964174"/>
              <a:ext cx="77874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3,645</a:t>
              </a: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6130087" y="4110346"/>
              <a:ext cx="279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6270027" y="4103336"/>
              <a:ext cx="0" cy="75377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6038663" y="4350457"/>
              <a:ext cx="46272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1,371</a:t>
              </a:r>
              <a:endParaRPr kumimoji="1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6130087" y="4857106"/>
              <a:ext cx="279881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6723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스캐터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차트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1008112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 또는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3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개의 측정값에서 나온 값의 쌍을 표시하며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2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개의 측정치가 있는 경우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 Customer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당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Sales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및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Quantity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간의 관계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데이터를 표시할 때 특히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유용하다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둘 이상의 측정값 간의 상관 관계를 동시에 시각화할 수 있는 훌륭한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방법이다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반면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3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 이상의 측정값을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스캐터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차트에 나타내는 경우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3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차원 시각화가 되어 데이터 해석에 어려움이 있을 수 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2930" y="2561208"/>
            <a:ext cx="4382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굉장히 다수의 데이터를 표시하기 위해 각각의 데이터를 표시하기보다</a:t>
            </a:r>
            <a:endParaRPr kumimoji="1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색깔로 해당 영역에 속하는 경우의 수를 나타낸 형태의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스캐터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차트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0376" y="2595071"/>
            <a:ext cx="2975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[2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개의 측정값을 시각화한 형태의 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스캐터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차트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1266" name="Picture 2" descr="https://help.qlik.com/ko-KR/sense/3.0/Subsystems/Hub/Content/Resources/Images/ui_gen_Scatter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2" y="3427679"/>
            <a:ext cx="50292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help.qlik.com/ko-KR/sense/3.0/Subsystems/Hub/Content/Resources/Images/ui_gen_SmartDataCompres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756" y="3027629"/>
            <a:ext cx="4200525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27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2-10.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테이블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140" y="1476375"/>
            <a:ext cx="8882157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레코드 형태로 값을 표시하므로 테이블의 각 행에는 측정값을 사용하여 계산된 필드가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포함한다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시각화하여 요약된 추세 등의 자료 대신 자세한 데이터와 정확한 값을 보려는 경우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많은 값이 포함되면 값들의 관계에 대해 파악하기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어렵다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93811" y="2844527"/>
            <a:ext cx="16979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일반적인 형태의 테이블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10242" name="Picture 2" descr="https://help.qlik.com/ko-KR/sense/3.0/Subsystems/Hub/Content/Resources/Images/ui_gen_Tab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762" y="3348583"/>
            <a:ext cx="762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540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2-11.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아이콘이 담고있는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의미를 효과적으로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표현하는 모양을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각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아이콘은 담고있는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대상과 유사한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모양을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가짐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담고있는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의미를 추상적으로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표현함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동일한 스크린에 각 아이콘 종류에 따른 정의를 표기한다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하나의 스크린에 서로 다른 종류의 심볼은 최대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12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개로 제한한다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부득이한 경우에는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20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개로 제한한다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아이콘의 위치는 의미가 있는 곳에 있어야하며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아이콘이 여러 개인 경우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출현 순서는 합리적이어야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의미가 유사한 아이콘은 가까운 곳에 위치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아이콘을 선정할 때는 다음과 같은 요소를 고려한다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830494" y="3191470"/>
          <a:ext cx="4824536" cy="14750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9536">
                  <a:extLst>
                    <a:ext uri="{9D8B030D-6E8A-4147-A177-3AD203B41FA5}">
                      <a16:colId xmlns:a16="http://schemas.microsoft.com/office/drawing/2014/main" xmlns="" val="3967244553"/>
                    </a:ext>
                  </a:extLst>
                </a:gridCol>
                <a:gridCol w="3805000">
                  <a:extLst>
                    <a:ext uri="{9D8B030D-6E8A-4147-A177-3AD203B41FA5}">
                      <a16:colId xmlns:a16="http://schemas.microsoft.com/office/drawing/2014/main" xmlns="" val="1153951723"/>
                    </a:ext>
                  </a:extLst>
                </a:gridCol>
              </a:tblGrid>
              <a:tr h="245836">
                <a:tc>
                  <a:txBody>
                    <a:bodyPr/>
                    <a:lstStyle/>
                    <a:p>
                      <a:pPr marL="0" indent="0" algn="l" fontAlgn="ctr">
                        <a:buNone/>
                      </a:pPr>
                      <a:r>
                        <a:rPr lang="en-US" altLang="ko-KR" sz="900" u="none" strike="noStrike" dirty="0" smtClean="0">
                          <a:effectLst/>
                        </a:rPr>
                        <a:t>1.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친근함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사용자들이 학습할 시간을 효과적으로 줄일 수 있음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2382109793"/>
                  </a:ext>
                </a:extLst>
              </a:tr>
              <a:tr h="2458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2.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단순함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불필요한 디테일은 사용자들을 오히려 헷갈리게 할 수 있음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475922430"/>
                  </a:ext>
                </a:extLst>
              </a:tr>
              <a:tr h="2458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3.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일관성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유사한 의미를 갖는 카테고리는 유사한 모양이나 구조를 가짐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258123217"/>
                  </a:ext>
                </a:extLst>
              </a:tr>
              <a:tr h="2458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4.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직접성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표현하고자 하는 객체와 유사한 모양을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갖고 있음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39898772"/>
                  </a:ext>
                </a:extLst>
              </a:tr>
              <a:tr h="2458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5.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효율성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글자로 표현하는 것보다 화면의 공간을 덜 차지해야 함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21268948"/>
                  </a:ext>
                </a:extLst>
              </a:tr>
              <a:tr h="2458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smtClean="0">
                          <a:effectLst/>
                        </a:rPr>
                        <a:t>6. </a:t>
                      </a:r>
                      <a:r>
                        <a:rPr lang="ko-KR" altLang="en-US" sz="900" u="none" strike="noStrike" dirty="0" smtClean="0">
                          <a:effectLst/>
                        </a:rPr>
                        <a:t>구별 가능성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서로 다른 아이콘은 쉽게 구별되어야 함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659365269"/>
                  </a:ext>
                </a:extLst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 bwMode="auto">
          <a:xfrm>
            <a:off x="6210796" y="5245217"/>
            <a:ext cx="3675351" cy="2083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70946" y="4701958"/>
            <a:ext cx="43781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주요 사업 초기 화면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 카테고리를 아이콘으로 표현하여 지도를 최소한으로 가림</a:t>
            </a:r>
            <a:endParaRPr kumimoji="1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배경의 반투명한 동그라미의 크기는 사업의 규모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중요도를 직관적으로 표현함</a:t>
            </a:r>
            <a:endParaRPr kumimoji="1" lang="en-US" altLang="ko-KR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63" y="5234965"/>
            <a:ext cx="3703467" cy="2104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38004" y="4701958"/>
            <a:ext cx="35910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사고모니터링 초기 화면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사고</a:t>
            </a:r>
            <a:r>
              <a: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위치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도로 공사 현황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CCTV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위치 등을 아이콘으로 표현함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빨리 확인해야하는 주요 위치는 빨간색 아이콘으로 표시함</a:t>
            </a:r>
          </a:p>
        </p:txBody>
      </p:sp>
    </p:spTree>
    <p:extLst>
      <p:ext uri="{BB962C8B-B14F-4D97-AF65-F5344CB8AC3E}">
        <p14:creationId xmlns:p14="http://schemas.microsoft.com/office/powerpoint/2010/main" val="4074295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2-11.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레이아웃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365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아이콘과 아이콘 사이 간격은 아이템 너비의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½~1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설정한다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449263" marR="0" lvl="0" indent="-274638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 사이의 간격은 아이콘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너비의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배가 가장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바람직하다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449263" marR="0" lvl="0" indent="-274638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선호도 평가의 결과로서 아이콘 너비의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배에 해당하는 간격이 가장 선호되고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 다음은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½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배의 간격이 선호됨을 알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449263" marR="0" lvl="0" indent="-274638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 너비의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배에 해당하는 아이콘 간격을 선호하는 이유로는 ‘한 눈에 볼 수 있다’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‘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구별이 쉽다’ 등이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449263" marR="0" lvl="0" indent="-274638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선호하지 않는 아이콘 간격의 이유로는 불편하고 긴장되어 보인다는 의견이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포인팅이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쉬운 영역의 크기를 고려했을 때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60”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크기의 화면에서 영역의 최소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너비는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7.19cm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이상이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되는 것이 좋다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물리적으로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선택하는 측면에서의 아이콘 크기를 도출하기 위해 </a:t>
            </a:r>
            <a:r>
              <a:rPr kumimoji="0" lang="en-US" altLang="ko-KR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Fitts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’ law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상에서 최대 이동거리는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screen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 대각선 길이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(D)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와 같으므로 낮은 정확도를 요하는 작업에서는 아이콘의 크기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(W)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는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screen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1/15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 이상이 되어야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 크기 별 최소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포인팅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영역 너비는 다음과 같다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602" y="2598544"/>
            <a:ext cx="2880320" cy="1210052"/>
          </a:xfrm>
          <a:prstGeom prst="rect">
            <a:avLst/>
          </a:prstGeom>
        </p:spPr>
      </p:pic>
      <p:graphicFrame>
        <p:nvGraphicFramePr>
          <p:cNvPr id="49" name="차트 48"/>
          <p:cNvGraphicFramePr>
            <a:graphicFrameLocks/>
          </p:cNvGraphicFramePr>
          <p:nvPr>
            <p:extLst/>
          </p:nvPr>
        </p:nvGraphicFramePr>
        <p:xfrm>
          <a:off x="358301" y="4716735"/>
          <a:ext cx="4020628" cy="2518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4685904" y="5508859"/>
          <a:ext cx="575051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3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32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32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32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32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324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32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324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324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0324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96114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96114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</a:tblGrid>
              <a:tr h="349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크기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(inch)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9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영역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너비 </a:t>
                      </a:r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3.83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4.78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5.16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5.75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5.98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6.59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7.19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7.78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8.98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9.34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10.18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</a:rPr>
                        <a:t>10.54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05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2-11.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그룹핑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전체적인 아이콘 분포 인지 정도를 높이기 위해서는 아이콘을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그룹화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8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 이상의 옵션이 메뉴에 존재하는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경우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유사성 및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Flow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고려하여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옵션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 ≒ √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 개수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에 근사하는 것이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좋다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가장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이상적으로는 한 작업에 필요한 모든 아이템이 한 번에 보여야 하며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개수가 하나 이상인 경우 이러한 아이템들은 수평적으로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배열 되어야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34" y="4644727"/>
            <a:ext cx="3027152" cy="261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오른쪽 화살표 43"/>
          <p:cNvSpPr/>
          <p:nvPr/>
        </p:nvSpPr>
        <p:spPr>
          <a:xfrm>
            <a:off x="5616441" y="2584977"/>
            <a:ext cx="245411" cy="174066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66780" y="3085976"/>
            <a:ext cx="3488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초기에는 상위 단계의 옵션만 보이나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클릭을 하면 세부 옵션이 보여짐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하단에는 전체 스크린에 영향을 미치는 커맨드 버튼이 수평적으로 배열되어 있음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808" y="2531076"/>
            <a:ext cx="3516472" cy="1997848"/>
          </a:xfrm>
          <a:prstGeom prst="rect">
            <a:avLst/>
          </a:prstGeom>
        </p:spPr>
      </p:pic>
      <p:sp>
        <p:nvSpPr>
          <p:cNvPr id="67" name="오른쪽 화살표 66"/>
          <p:cNvSpPr/>
          <p:nvPr/>
        </p:nvSpPr>
        <p:spPr>
          <a:xfrm>
            <a:off x="5634732" y="5078141"/>
            <a:ext cx="245411" cy="174066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66780" y="5533064"/>
            <a:ext cx="348872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지나치게 하위 항목을 표현하기보다는 상위 단계의 수준에서 표현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아이콘의 크기에 따라 직관적으로 금액의 규모와 중요도를 파악할 수 있음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동그라미의 색으로 유사한 속성 표현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247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2-11.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아이콘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크기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06140" y="1476375"/>
                <a:ext cx="10130280" cy="1357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algn="l" defTabSz="1043056" rtl="0" eaLnBrk="1" fontAlgn="auto" latinLnBrk="1" hangingPunct="1">
                  <a:lnSpc>
                    <a:spcPct val="100000"/>
                  </a:lnSpc>
                  <a:spcBef>
                    <a:spcPts val="27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멀티스크린의 경우 아이템의 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최소 크기는 </a:t>
                </a:r>
                <a:r>
                  <a:rPr kumimoji="0" lang="en-US" altLang="ko-KR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4.27cm 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이상이 되도록 </a:t>
                </a: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설계한다</a:t>
                </a:r>
                <a:r>
                  <a:rPr kumimoji="0" lang="en-US" altLang="ko-KR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.</a:t>
                </a:r>
              </a:p>
              <a:p>
                <a:pPr marL="692150" marR="0" lvl="1" indent="-171450" algn="l" defTabSz="1043056" rtl="0" eaLnBrk="1" fontAlgn="auto" latinLnBrk="1" hangingPunct="1">
                  <a:lnSpc>
                    <a:spcPct val="100000"/>
                  </a:lnSpc>
                  <a:spcBef>
                    <a:spcPts val="27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그래프에서 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아이템의 크기가 </a:t>
                </a:r>
                <a:r>
                  <a:rPr kumimoji="0" lang="en-US" altLang="ko-KR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0.4°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에서 </a:t>
                </a:r>
                <a:r>
                  <a:rPr kumimoji="0" lang="en-US" altLang="ko-KR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0.7°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로 바뀔 때</a:t>
                </a:r>
                <a:r>
                  <a:rPr kumimoji="0" lang="en-US" altLang="ko-KR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, </a:t>
                </a: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탐색 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반응시간이 줄다가 </a:t>
                </a:r>
                <a:r>
                  <a:rPr kumimoji="0" lang="en-US" altLang="ko-KR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0.7°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에서 </a:t>
                </a:r>
                <a:r>
                  <a:rPr kumimoji="0" lang="en-US" altLang="ko-KR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1.5°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로 옮길 때는 반응 시간의 기울기 </a:t>
                </a: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 차이가 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거의 </a:t>
                </a: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없음</a:t>
                </a:r>
                <a:endParaRPr kumimoji="0" lang="en-US" altLang="ko-KR" sz="1050" b="0" i="0" u="none" strike="noStrike" kern="1200" cap="none" spc="-10" normalizeH="0" baseline="0" noProof="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endParaRPr>
              </a:p>
              <a:p>
                <a:pPr marL="692150" marR="0" lvl="1" indent="-171450" algn="l" defTabSz="1043056" rtl="0" eaLnBrk="1" fontAlgn="auto" latinLnBrk="1" hangingPunct="1">
                  <a:lnSpc>
                    <a:spcPct val="100000"/>
                  </a:lnSpc>
                  <a:spcBef>
                    <a:spcPts val="27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즉</a:t>
                </a:r>
                <a:r>
                  <a:rPr kumimoji="0" lang="en-US" altLang="ko-KR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, 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시각이 </a:t>
                </a:r>
                <a:r>
                  <a:rPr kumimoji="0" lang="en-US" altLang="ko-KR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0.7° 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이상이 되면  시각 탐색이 </a:t>
                </a:r>
                <a:r>
                  <a:rPr kumimoji="0" lang="ko-KR" altLang="en-US" sz="1050" b="0" i="0" u="none" strike="noStrike" kern="1200" cap="none" spc="-10" normalizeH="0" baseline="0" noProof="0" dirty="0" err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빨라짐</a:t>
                </a:r>
                <a:endParaRPr kumimoji="0" lang="ko-KR" altLang="en-US" sz="105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endParaRPr>
              </a:p>
              <a:p>
                <a:pPr marL="692150" marR="0" lvl="1" indent="-171450" algn="l" defTabSz="1043056" rtl="0" eaLnBrk="1" fontAlgn="auto" latinLnBrk="1" hangingPunct="1">
                  <a:lnSpc>
                    <a:spcPct val="100000"/>
                  </a:lnSpc>
                  <a:spcBef>
                    <a:spcPts val="27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눈</a:t>
                </a:r>
                <a:r>
                  <a:rPr kumimoji="0" lang="en-US" altLang="ko-KR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-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화면 거리가 </a:t>
                </a:r>
                <a:r>
                  <a:rPr kumimoji="0" lang="en-US" altLang="ko-KR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3.5m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인 경우 아이콘 크기를 감안해봤을 때의 수식은 </a:t>
                </a: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다음과 같음</a:t>
                </a:r>
                <a:endParaRPr kumimoji="0" lang="ko-KR" altLang="en-US" sz="105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endParaRPr>
              </a:p>
              <a:p>
                <a:pPr marL="0" marR="0" lvl="0" indent="0" algn="l" defTabSz="1043056" rtl="0" eaLnBrk="1" fontAlgn="auto" latinLnBrk="1" hangingPunct="1">
                  <a:lnSpc>
                    <a:spcPct val="100000"/>
                  </a:lnSpc>
                  <a:spcBef>
                    <a:spcPts val="27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105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ko-KR" sz="105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  <m:r>
                            <a:rPr kumimoji="1" lang="en-US" altLang="ko-KR" sz="105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1" lang="en-US" altLang="ko-KR" sz="105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1" lang="en-US" altLang="ko-KR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1" lang="en-US" altLang="ko-KR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1" lang="en-US" altLang="ko-KR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1" lang="ko-KR" altLang="en-US" sz="10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r>
                        <a:rPr kumimoji="1" lang="en-US" altLang="ko-KR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f>
                        <m:fPr>
                          <m:ctrlPr>
                            <a:rPr kumimoji="1" lang="en-US" altLang="ko-KR" sz="105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ko-KR" sz="105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1" lang="en-US" altLang="ko-KR" sz="105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1" lang="en-US" altLang="ko-KR" sz="105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𝟕</m:t>
                          </m:r>
                        </m:num>
                        <m:den>
                          <m:r>
                            <a:rPr kumimoji="1" lang="en-US" altLang="ko-KR" sz="105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𝟑𝟔𝟎</m:t>
                          </m:r>
                        </m:den>
                      </m:f>
                      <m:r>
                        <a:rPr kumimoji="1" lang="en-US" altLang="ko-KR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1" lang="en-US" altLang="ko-KR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1" lang="en-US" altLang="ko-KR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1" lang="en-US" altLang="ko-KR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𝟎𝟒𝟐𝟕</m:t>
                      </m:r>
                      <m:r>
                        <a:rPr kumimoji="1" lang="en-US" altLang="ko-KR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(</m:t>
                      </m:r>
                      <m:r>
                        <a:rPr kumimoji="1" lang="en-US" altLang="ko-KR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</m:t>
                      </m:r>
                      <m:r>
                        <a:rPr kumimoji="1" lang="en-US" altLang="ko-KR" sz="105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  <a:p>
                <a:pPr marL="692150" marR="0" lvl="1" indent="-171450" algn="l" defTabSz="1043056" rtl="0" eaLnBrk="1" fontAlgn="auto" latinLnBrk="1" hangingPunct="1">
                  <a:lnSpc>
                    <a:spcPct val="100000"/>
                  </a:lnSpc>
                  <a:spcBef>
                    <a:spcPts val="27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따라서 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일반적인 </a:t>
                </a: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회의 시 눈</a:t>
                </a:r>
                <a:r>
                  <a:rPr kumimoji="0" lang="en-US" altLang="ko-KR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-</a:t>
                </a: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화면 거리에서 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시각적으로 불편함 없이 </a:t>
                </a: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볼 </a:t>
                </a:r>
                <a:r>
                  <a:rPr kumimoji="0" lang="ko-KR" altLang="en-US" sz="1050" b="0" i="0" u="none" strike="noStrike" kern="1200" cap="none" spc="-1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수 있는 아이콘의 최소 크기는 </a:t>
                </a:r>
                <a:r>
                  <a:rPr kumimoji="0" lang="en-US" altLang="ko-KR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4.27cm </a:t>
                </a:r>
                <a:r>
                  <a:rPr kumimoji="0" lang="ko-KR" altLang="en-US" sz="1050" b="0" i="0" u="none" strike="noStrike" kern="1200" cap="none" spc="-10" normalizeH="0" baseline="0" noProof="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Malgun Gothic"/>
                  </a:rPr>
                  <a:t>임</a:t>
                </a:r>
                <a:endParaRPr kumimoji="0" lang="ko-KR" altLang="en-US" sz="1050" b="0" i="0" u="none" strike="noStrike" kern="1200" cap="none" spc="-1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40" y="1476375"/>
                <a:ext cx="10130280" cy="13576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TextBox 159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68695" y="3204567"/>
            <a:ext cx="3213868" cy="2101212"/>
            <a:chOff x="1499927" y="1791206"/>
            <a:chExt cx="4055603" cy="25200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927" y="1791206"/>
              <a:ext cx="4055603" cy="25200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429000" y="2987824"/>
              <a:ext cx="504056" cy="792088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2898428" y="5561827"/>
          <a:ext cx="49685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21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21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211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021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021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0211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눈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거리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(m)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</a:rPr>
                        <a:t>아이콘 크기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2.44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3.05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3.66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4.27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4.88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5.5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6.11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817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2-12.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사용자들은 일반적으로 왼쪽에서 오른쪽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위에서 아래의 방향으로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탐색한다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사용자들이 스크린을 이용할 때 빠른 시간에 쉽게 아이템을 탐색하고 활용할 수 있도록 해야한다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전체 과업을 수행하는 데 있어 눈이나 손을 적게 움직여서 탐색하도록 하는 것이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좋다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가장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중요한 정보는 많은 시간 동안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중요하지 않은 정보는 적은 시간이나 요구사항이 있을 때에만 보이도록 하는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것이 좋다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과업과 관련되어 가장 중요한 정보는 사용자의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주시야각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(primary viewing area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에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보여지고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중요하지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않은 정보는 하단에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배치한다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정보의 배치 순서는 과업 특성을 고려하여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구성한다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96173" y="3315990"/>
            <a:ext cx="6297106" cy="2364091"/>
            <a:chOff x="1674292" y="3564607"/>
            <a:chExt cx="6297106" cy="23640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8108" y="3564607"/>
              <a:ext cx="6223290" cy="2364091"/>
            </a:xfrm>
            <a:prstGeom prst="rect">
              <a:avLst/>
            </a:prstGeom>
          </p:spPr>
        </p:pic>
        <p:sp>
          <p:nvSpPr>
            <p:cNvPr id="2" name="아래쪽 화살표 1"/>
            <p:cNvSpPr/>
            <p:nvPr/>
          </p:nvSpPr>
          <p:spPr>
            <a:xfrm>
              <a:off x="1674292" y="4314603"/>
              <a:ext cx="1008112" cy="1095155"/>
            </a:xfrm>
            <a:prstGeom prst="downArrow">
              <a:avLst/>
            </a:prstGeom>
            <a:solidFill>
              <a:srgbClr val="FF0000">
                <a:alpha val="3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" name="아래쪽 화살표 7"/>
            <p:cNvSpPr/>
            <p:nvPr/>
          </p:nvSpPr>
          <p:spPr>
            <a:xfrm rot="12537034">
              <a:off x="3129496" y="3747781"/>
              <a:ext cx="1008112" cy="1512489"/>
            </a:xfrm>
            <a:prstGeom prst="downArrow">
              <a:avLst/>
            </a:prstGeom>
            <a:solidFill>
              <a:srgbClr val="FF0000">
                <a:alpha val="3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4234650" y="4314602"/>
              <a:ext cx="1008112" cy="1095155"/>
            </a:xfrm>
            <a:prstGeom prst="downArrow">
              <a:avLst/>
            </a:prstGeom>
            <a:solidFill>
              <a:srgbClr val="FF0000">
                <a:alpha val="3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2" name="아래쪽 화살표 11"/>
            <p:cNvSpPr/>
            <p:nvPr/>
          </p:nvSpPr>
          <p:spPr>
            <a:xfrm rot="12537034">
              <a:off x="5344859" y="3858112"/>
              <a:ext cx="1008112" cy="1512489"/>
            </a:xfrm>
            <a:prstGeom prst="downArrow">
              <a:avLst/>
            </a:prstGeom>
            <a:solidFill>
              <a:srgbClr val="FF0000">
                <a:alpha val="3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3" name="아래쪽 화살표 12"/>
            <p:cNvSpPr/>
            <p:nvPr/>
          </p:nvSpPr>
          <p:spPr>
            <a:xfrm>
              <a:off x="6613251" y="4314602"/>
              <a:ext cx="1008112" cy="1095155"/>
            </a:xfrm>
            <a:prstGeom prst="downArrow">
              <a:avLst/>
            </a:prstGeom>
            <a:solidFill>
              <a:srgbClr val="FF0000">
                <a:alpha val="3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429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732070" y="2995583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상세화면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정보 흐름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72191" y="2984798"/>
            <a:ext cx="885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 전환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4735" y="5782605"/>
            <a:ext cx="427095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좌측에 탭 형식으로 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버튼을 배치하여 빠르게 주제 탐색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좌측 중앙에 탭 형식으로 적은 노력으로 지도 위의 정보 전환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내용 페이지로 상세 내용 진입 전 정보 확인 가능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54612" y="5779028"/>
            <a:ext cx="568863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시나리오 분석 결과 사용자 의식의 흐름을 파악하여 정보 배치</a:t>
            </a:r>
            <a:endParaRPr kumimoji="1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아래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좌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우 순서로 배치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24" y="3411828"/>
            <a:ext cx="3887348" cy="223189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14452" y="5271473"/>
            <a:ext cx="844659" cy="23728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예시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endParaRPr lang="ko-KR" altLang="en-US" sz="10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714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2-12.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기능 탐색 및 선택 원칙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2281" y="2124447"/>
            <a:ext cx="446449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최근 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보고 자료는 상단에 위치하여 쉽게 탐색 가능함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시간 순서에 따라 목록 아이템을 정렬함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사진이나 동영상은 별도의 화면 전환 없이 </a:t>
            </a:r>
            <a:r>
              <a:rPr kumimoji="1" lang="ko-KR" altLang="en-US" sz="1050" b="1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팝업창으로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보여줌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사진이나 동영상 아이콘을 클릭하면 기존 화면 위에 </a:t>
            </a:r>
            <a:r>
              <a:rPr kumimoji="1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팝업창이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띄워지고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우측 상단에 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X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누르면 </a:t>
            </a:r>
            <a:r>
              <a:rPr kumimoji="1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팝업창이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사라짐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상세 화면의 지표나 정책에 관련된 정보는 링크를 통해 바로 탐색 </a:t>
            </a:r>
            <a:r>
              <a:rPr kumimoji="1" lang="en-US" altLang="ko-KR" sz="1050" b="1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/>
            </a:r>
            <a:br>
              <a:rPr kumimoji="1" lang="en-US" altLang="ko-KR" sz="1050" b="1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</a:br>
            <a:r>
              <a:rPr kumimoji="1" lang="ko-KR" altLang="en-US" sz="1050" b="1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가능함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상세 화면에 관련된 지표 또는 정책의 이름을 누르면 해당 정보에 대한 상세페이지로 넘어감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연관 사건사고 정보는 카테고리 별로 탐색 가능함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상세 화면에 관련된 지표 또는 정책이 많은 경우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분류체계에 기반하여 탭을 제공함으로써 탐색하도록 함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CCTV 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확인 또는 화상통화 시 뜨는 팝업창의 위치를 조절할 수 있음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필요한 정보를 가릴 수 있으므로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팝업창은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기존 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PC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환경과 동일한 인터페이스로 위치를 조절할 수 있도록 함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지도의 위치 선택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확대 및 축소 방법이 </a:t>
            </a:r>
            <a:r>
              <a:rPr kumimoji="1" lang="ko-KR" altLang="en-US" sz="1050" b="1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직관적임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지도 위의 위치를 선택할 때는 해당 지명을 부르거나 커서를 놓고 선택함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확대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축소는 스크롤 또는 지도 배율 조정 등 기존의  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PC/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스마트폰 인터페이스와 유사한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방식을 사용함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보고서를 읽을 때 스크롤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선택 해제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확대 축소 등의 기능이 기존 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PC 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환경과 유사해야 함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보고자료는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팝업 형식으로 보여짐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팝업창은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기존의 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PC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환경과 같은 인터페이스로 이동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축소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확대할 수 있음</a:t>
            </a:r>
            <a:r>
              <a:rPr kumimoji="1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1" lang="en-US" altLang="ko-KR" sz="1050" b="0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58668" y="2124447"/>
            <a:ext cx="5346700" cy="38959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주요 지표를 누르는 경우 상세 화면으로 전환됨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모든 지표는 원하는 경우 </a:t>
            </a:r>
            <a:r>
              <a:rPr kumimoji="1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원 데이터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(raw data)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확인할 수 있음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어떤 화면에서든지 </a:t>
            </a:r>
            <a:r>
              <a:rPr kumimoji="1" lang="ko-KR" altLang="en-US" sz="1050" b="1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검색창을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띄워서 검색할 수 있음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특정 지표를 </a:t>
            </a:r>
            <a:r>
              <a:rPr kumimoji="1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검색창으로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검색하면 해당 세부 화면으로 이동할 수 있음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선택 가능한 아이콘은 직관적으로 표시함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선택 가능한 아이콘은 커서를 위에 올려놓으면 커서의 모양이 바뀜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이전화면으로 전환이 용이함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‘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뒤로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’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버튼을 항시 왼쪽 상단에 보이도록 함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상세 화면의 지표나 정책에 관련된 시민들의 민원이나 반응을 바로 탐색할 수 있음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상세 화면의 우측 상단에 있는 </a:t>
            </a:r>
            <a:r>
              <a:rPr kumimoji="1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워드클라우드를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선택하면 여론동향 상세 화면으로 전환됨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지표를 누르면 지역별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기간별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관찰 </a:t>
            </a:r>
            <a:r>
              <a:rPr kumimoji="1" lang="ko-KR" altLang="en-US" sz="1050" b="1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대상 별 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 정보를 확인할 수 있음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1" lang="en-US" altLang="ko-KR" sz="1050" b="1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요약적으로 정보를 표현하고있는 지표를 클릭하면 지역별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기간별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관찰 대상 별 추세를 파악할 수 있음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모든 지표는 원하는 경우 </a:t>
            </a:r>
            <a:r>
              <a:rPr kumimoji="1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원 데이터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(raw data)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확인할 수 있음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연결하고자 하는 상대방과 화상통화가 가능한 경우에만 화상통화 버튼이 </a:t>
            </a:r>
            <a:r>
              <a:rPr kumimoji="1" lang="ko-KR" altLang="en-US" sz="1050" b="1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활성화됨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일반 통화와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화상통화 아이콘은 차별화되어 나타남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통화가 불가능한 경우에는 </a:t>
            </a:r>
            <a:r>
              <a:rPr kumimoji="1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비활성화 되어있다는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것을 색깔 등으로 표시함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화상통화가 끝나면 </a:t>
            </a:r>
            <a:r>
              <a:rPr kumimoji="1" lang="ko-KR" altLang="en-US" sz="1050" b="1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팝업창이</a:t>
            </a:r>
            <a:r>
              <a:rPr kumimoji="1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자동으로 닫힘</a:t>
            </a:r>
            <a:r>
              <a:rPr kumimoji="1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팝업창은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우측 상단의 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x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버튼을 눌러 닫을 수 있으나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1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화상통화의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경우에는 통화 종료 시 자동으로 닫힘</a:t>
            </a:r>
            <a:r>
              <a:rPr kumimoji="1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42281" y="1493139"/>
            <a:ext cx="67606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607" marR="0" lvl="0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시나리오 분석 결과 시스템 화면 전환 및 네비게이션 시 고려해야하는 원칙은 다음과 </a:t>
            </a:r>
            <a:r>
              <a:rPr kumimoji="1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같다</a:t>
            </a:r>
            <a:r>
              <a:rPr kumimoji="1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1" lang="en-US" altLang="ko-KR" sz="1050" b="0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1953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2-12.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첫 화면 설계 원칙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2281" y="2052439"/>
            <a:ext cx="4801421" cy="481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담당자가 소리 알림을 울리는 경우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적정 음량으로 제공됨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회의실 전체에서 들을 수 있을 정도로 커야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주요 정보가 지도 기반으로 보여져야 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정보가 지도 상 구역별로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색온도나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색깔별로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칠해지거나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/>
            </a:r>
            <a:br>
              <a:rPr kumimoji="0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</a:br>
            <a:r>
              <a:rPr kumimoji="0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지도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위에 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3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차원으로 막대그래프 등을 표시하는 것으로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시각화한다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주요 정보가 한눈에 보여져야 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요약 정보는 제목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중요도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발생 시기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진행 현황에 대한 것을 포함함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주요 정보들이 나타나는 칸이 작아 한 눈에 보이지 않고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스크롤 등으로 이동해야 하면 안됨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폰트나 칸 크기가 주요 정보들을 한 눈에 나타낼 수 있도록 변화 가능해야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주요 관련 지표를 한 눈에 파악할 수 있음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주요 관련 지표가 나타나는 칸이 작아 한 눈에 보이지 </a:t>
            </a:r>
            <a:r>
              <a:rPr kumimoji="0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않아 스크롤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등으로 </a:t>
            </a:r>
            <a:r>
              <a:rPr kumimoji="0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이동하는 경우를 최소화함</a:t>
            </a:r>
            <a:r>
              <a:rPr kumimoji="0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여러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지표를 비교해야 하는 경우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겹쳐서 한 눈에 보이지 않도록 배치해야 하며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여러 </a:t>
            </a:r>
            <a:r>
              <a:rPr kumimoji="0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지표를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비교할 수 있도록 지표의 그래프나 표 등이 같은 포맷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사이즈로 나타나야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시간 기반 지표는 </a:t>
            </a:r>
            <a:r>
              <a:rPr kumimoji="0" lang="ko-KR" altLang="en-US" sz="1050" b="1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주기 별 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패턴을 파악할 수 있어야함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시간 기반 지표는 일간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주간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월간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연간 정보를 볼 수 있도록 주기를 조절할 수 있어야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실시간 정보는 진행 현황 및 대응 정도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담당부서를 요약 표시 해야 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실시간 정보는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정보창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측면에 진행 현황 및 대응 정도를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그래프화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하여 보여주고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담당 부서에 대한 정보 및 연락처를 하단에 표기한다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중요한 정보나 계속적인 주의를 줘야 하는 정보가 표시되어야 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계속 표시되어야 하는 정보는 화면 상단이나 하단에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주목성이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높은 색깔을 바탕으로 하여 표시 되어야 함</a:t>
            </a:r>
            <a:r>
              <a:rPr kumimoji="0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2281" y="1493139"/>
            <a:ext cx="67606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607" marR="0" lvl="0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시나리오 분석 결과 </a:t>
            </a:r>
            <a:r>
              <a:rPr kumimoji="1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첫 화면 설계 시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고려해야하는 원칙은 다음과 </a:t>
            </a:r>
            <a:r>
              <a:rPr kumimoji="1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같다</a:t>
            </a:r>
            <a:r>
              <a:rPr kumimoji="1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1" lang="en-US" altLang="ko-KR" sz="1050" b="0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30676" y="2052439"/>
            <a:ext cx="5202684" cy="3767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필요한 지표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관련 정보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바로 검색할 수 있음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화면의 측면 또는 구석에 검색아이콘을 두어 검색 기능이 있다는 것을 표시하고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검색을 통해 필요한 정보를 검색할 수 있도록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지도의 정보가 하단에 목록으로도 제공됨 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 형식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지도 관련 정보가 하단에 목록으로 표시되어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현재 볼 수 있는 지도 관련 정보를 빠르게 볼 수 있도록 해야 하며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해당 정보를 선택하여 바로 조회할 수 있어야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여론 정보가 제공되는 경우 워드 </a:t>
            </a:r>
            <a:r>
              <a:rPr kumimoji="0" lang="ko-KR" altLang="en-US" sz="1050" b="1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클라우드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형식으로 요약하여 보여줌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여론에서 많이 언급되는 키워드를 워드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클라우드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형식으로 정리함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여론에서 언급된 빈도수에 따라 해당 키워드의 크기가 결정되고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언급 빈도수가 급속하게 오르는 키워드의 경우 글꼴 색을 통해 강조해줘야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서울시의 주요 지표 </a:t>
            </a:r>
            <a:r>
              <a:rPr kumimoji="0" lang="ko-KR" altLang="en-US" sz="1050" b="1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성취율을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한 눈에 볼 수 있음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주요 지표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성취율을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막대 그래프 또는 파이 그래프 등을 통해 보여주며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창 스크롤 없이 한 눈에 볼 수 있어야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하단에 주요 기능 </a:t>
            </a:r>
            <a:r>
              <a:rPr kumimoji="0" lang="ko-KR" altLang="en-US" sz="1050" b="1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숏컷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(short cut)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을 제시함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 하단에 자주 사용하거나 중요한 기능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및 정보 페이지를 바로 접근할 수 있는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숏컷을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배치하고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해당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숏컷이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어떤 기능을 하는 지 바로 인지할 수 있도록 아이콘이나 텍스트를 삽입해야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 startAt="8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보안상 외빈에게 보이지 않아야 하는 정보는 가릴 수 있음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조작자의 보안 레벨에 대한 정보를 받거나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표시되는 정보의 보안 수준을 설정할 수 있는 옵션을 만들어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보안 이슈가 없도록 해야함</a:t>
            </a:r>
            <a:endParaRPr kumimoji="0" lang="en-US" altLang="ko-KR" sz="1050" b="0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5848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2-12.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 화면 설계 원칙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2281" y="2052439"/>
            <a:ext cx="10130280" cy="4372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관련  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지표나 요소에 대한 정보를 한 눈에 파악할 수 있음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 화면의 </a:t>
            </a:r>
            <a:r>
              <a:rPr kumimoji="0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주제 </a:t>
            </a:r>
            <a:r>
              <a:rPr kumimoji="0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ex.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마포구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도로함몰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에 관련된 다른 페이지의 제목과 링크를 </a:t>
            </a:r>
            <a:r>
              <a:rPr kumimoji="0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보여줌 </a:t>
            </a:r>
            <a:r>
              <a:rPr kumimoji="0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ex.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도로함몰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모니터링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 </a:t>
            </a:r>
          </a:p>
          <a:p>
            <a:pPr marL="228600" marR="0" lvl="0" indent="-228600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목록 아이템 수가 많은 경우 카테고리 별로 나눠서 보여지도록 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아이템을 카테고리 별로 구분한 후 탭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(tab)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형식으로 구분함</a:t>
            </a:r>
            <a:endParaRPr kumimoji="0" lang="en-US" altLang="ko-KR" sz="1050" b="0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228600" marR="0" lvl="0" indent="-228600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카테고리 분류 시 직관적인 분류 체계를 사용함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목록의 아이템을 구분하는 카테고리는 사용자에게 친숙한 단어로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라벨링함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카테고리 수준이나 분류 기준은 기존의 분류체계를 기반으로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각종 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부서의 활동이 종합적으로 나타나야 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각 세부 화면에 관련된 모든 부서의 활동을 파악할 수 있어야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관련 지표나 정책 등에 대한 시민들의 민원이나 반응이 보여짐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각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세부화면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주제에 대한 여론 동향을 워드 </a:t>
            </a:r>
            <a:r>
              <a:rPr kumimoji="0" lang="ko-KR" altLang="en-US" sz="1050" b="0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클라우드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형식으로 요약적으로 보여주고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더 자세히 보고싶으면 클릭하여 세부 내용을 확인할 수 있음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실시간 데이터와 각 지표의 담당자에 대한 정보를 요약적으로 보여줌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실시간 정보가 업로드 되는 경우에는 담당 부서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담당자 이름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전화번호 등을 일관적인 포맷과 위치에 제공함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CCTV 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목록은 지도 기반으로 표시함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지도 위에 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CCTV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목록의 위치를 표시하여 원하는 위치에 있는 화면을 확인할 수 있도록 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보고 자료 목록은 제목만으로도 어떤 내용인지 알 수 있도록 </a:t>
            </a:r>
            <a:r>
              <a:rPr kumimoji="0" lang="ko-KR" altLang="en-US" sz="1050" b="1" i="0" u="none" strike="noStrike" kern="1200" cap="none" spc="-9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라벨링함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보고 자료의 제목은 담당자가 직접 지정할 수 있도록 하고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함축적이고 직관적으로 설정하도록 안내함</a:t>
            </a:r>
            <a:r>
              <a:rPr kumimoji="0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일반 </a:t>
            </a:r>
            <a:r>
              <a:rPr kumimoji="0" lang="ko-KR" altLang="en-US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전화와 화상통화 아이콘을 차별화함</a:t>
            </a:r>
            <a:r>
              <a:rPr kumimoji="0" lang="en-US" altLang="ko-KR" sz="1050" b="1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화상통화가 가능한 경우에만 화상통화 아이콘을 사용함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통화가 가능하지 않은 경우에는 모든 아이콘을 보여주지 않음</a:t>
            </a:r>
            <a:r>
              <a:rPr kumimoji="0" lang="en-US" altLang="ko-KR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228600" marR="0" lvl="0" indent="-228600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050" b="1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화상통화 팝업창의 기본 위치는 정보를 최소한으로 가림</a:t>
            </a:r>
            <a:r>
              <a:rPr kumimoji="0" lang="en-US" altLang="ko-KR" sz="1050" b="1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화상통화 연결 시</a:t>
            </a:r>
            <a:r>
              <a:rPr kumimoji="0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기존의 정보를 확인할 수 있으므로 화면을 최대한 가리지 않는 위치에 배치하되</a:t>
            </a:r>
            <a:r>
              <a:rPr kumimoji="0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위치를 이동할 수 있도록 함</a:t>
            </a:r>
            <a:r>
              <a:rPr kumimoji="0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46607" marR="0" lvl="0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3807" marR="0" lvl="1" indent="-146607" algn="l" defTabSz="891917" rtl="0" eaLnBrk="1" fontAlgn="auto" latinLnBrk="1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2281" y="1493139"/>
            <a:ext cx="67606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607" marR="0" lvl="0" indent="-146607" algn="l" defTabSz="891917" rtl="0" eaLnBrk="1" fontAlgn="base" latinLnBrk="1" hangingPunct="1">
              <a:lnSpc>
                <a:spcPct val="100000"/>
              </a:lnSpc>
              <a:spcBef>
                <a:spcPts val="231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시나리오 분석 결과 </a:t>
            </a:r>
            <a:r>
              <a:rPr kumimoji="1" lang="ko-KR" altLang="en-US" sz="1050" b="0" i="0" u="none" strike="noStrike" kern="1200" cap="none" spc="-9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세부화면</a:t>
            </a:r>
            <a:r>
              <a:rPr kumimoji="1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설계 시 </a:t>
            </a:r>
            <a:r>
              <a:rPr kumimoji="1" lang="ko-KR" altLang="en-US" sz="1050" b="0" i="0" u="none" strike="noStrike" kern="1200" cap="none" spc="-9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고려해야하는 원칙은 다음과 </a:t>
            </a:r>
            <a:r>
              <a:rPr kumimoji="1" lang="ko-KR" altLang="en-US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같다</a:t>
            </a:r>
            <a:r>
              <a:rPr kumimoji="1" lang="en-US" altLang="ko-KR" sz="1050" b="0" i="0" u="none" strike="noStrike" kern="1200" cap="none" spc="-9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1" lang="en-US" altLang="ko-KR" sz="1050" b="0" i="0" u="none" strike="noStrike" kern="1200" cap="none" spc="-9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67798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90069" y="1476375"/>
          <a:ext cx="9925184" cy="5611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2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089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70378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콘트라스트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글자와 배경의 </a:t>
                      </a:r>
                      <a:r>
                        <a:rPr kumimoji="0" lang="ko-KR" altLang="en-US" sz="1000" b="0" kern="1200" spc="-1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대조비</a:t>
                      </a:r>
                      <a:r>
                        <a:rPr kumimoji="0" lang="en-US" altLang="ko-KR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(contrast </a:t>
                      </a:r>
                      <a:r>
                        <a:rPr kumimoji="0" lang="en-US" altLang="ko-KR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ratio</a:t>
                      </a:r>
                      <a:r>
                        <a:rPr kumimoji="0" lang="en-US" altLang="ko-KR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)</a:t>
                      </a:r>
                      <a:r>
                        <a:rPr kumimoji="0" lang="ko-KR" altLang="en-US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는 아래 표의 기준을 </a:t>
                      </a:r>
                      <a:r>
                        <a:rPr kumimoji="0" lang="ko-KR" altLang="en-US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충족함</a:t>
                      </a:r>
                      <a:r>
                        <a:rPr kumimoji="0" lang="en-US" altLang="ko-KR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.</a:t>
                      </a:r>
                      <a:endParaRPr kumimoji="0" lang="ko-KR" altLang="en-US" sz="10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  <a:p>
                      <a:pPr marL="355600" marR="0" indent="-17780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글자가 움직이는 경우에는 배경보다 </a:t>
                      </a:r>
                      <a:r>
                        <a:rPr kumimoji="0" lang="en-US" altLang="ko-KR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8</a:t>
                      </a:r>
                      <a:r>
                        <a:rPr kumimoji="0" lang="ko-KR" altLang="en-US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배 </a:t>
                      </a:r>
                      <a:r>
                        <a:rPr kumimoji="0" lang="ko-KR" altLang="en-US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밝아야 함</a:t>
                      </a:r>
                      <a:endParaRPr kumimoji="0" lang="ko-KR" altLang="en-US" sz="10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  <a:p>
                      <a:pPr marL="355600" marR="0" indent="-17780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사용 맥락 별 적절한 </a:t>
                      </a:r>
                      <a:r>
                        <a:rPr kumimoji="0" lang="ko-KR" altLang="en-US" sz="1000" b="0" kern="1200" spc="-1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대조비</a:t>
                      </a:r>
                      <a:endParaRPr kumimoji="0" lang="en-US" altLang="ko-KR" sz="10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  <a:p>
                      <a:pPr marL="355600" marR="0" indent="-17780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kumimoji="0" lang="ko-KR" altLang="en-US" sz="10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70378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kern="1200" spc="-1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주변광</a:t>
                      </a:r>
                      <a:r>
                        <a:rPr kumimoji="0" lang="en-US" altLang="ko-KR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/>
                      </a:r>
                      <a:br>
                        <a:rPr kumimoji="0" lang="en-US" altLang="ko-KR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</a:br>
                      <a:r>
                        <a:rPr kumimoji="0" lang="en-US" altLang="ko-KR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(ambient</a:t>
                      </a:r>
                      <a:r>
                        <a:rPr kumimoji="0" lang="en-US" altLang="ko-KR" sz="1000" b="0" kern="1200" spc="-1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 lighting)</a:t>
                      </a:r>
                      <a:endParaRPr kumimoji="0" lang="ko-KR" altLang="en-US" sz="10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주변 화면의 밝기는 </a:t>
                      </a:r>
                      <a:r>
                        <a:rPr kumimoji="0" lang="en-US" altLang="ko-KR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150~750 lux </a:t>
                      </a:r>
                      <a:r>
                        <a:rPr kumimoji="0" lang="ko-KR" altLang="en-US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사이로 설정함</a:t>
                      </a:r>
                      <a:r>
                        <a:rPr kumimoji="0" lang="en-US" altLang="ko-KR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.</a:t>
                      </a:r>
                    </a:p>
                    <a:p>
                      <a:pPr marL="176213" marR="0" lvl="0" indent="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- </a:t>
                      </a:r>
                      <a:r>
                        <a:rPr kumimoji="0" lang="ko-KR" altLang="en-US" sz="1000" b="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주변광은</a:t>
                      </a:r>
                      <a:r>
                        <a:rPr kumimoji="0" lang="ko-KR" altLang="en-US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 </a:t>
                      </a:r>
                      <a:r>
                        <a:rPr kumimoji="0" lang="ko-KR" altLang="en-US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콘트라스트에 영향을 미치거나 실제 조명 아래에서의 이미지가 어떻게 나타나는지에 영향을 미침</a:t>
                      </a:r>
                      <a:endParaRPr kumimoji="0" lang="en-US" altLang="ko-KR" sz="10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  <a:p>
                      <a:pPr marL="176213" marR="0" lvl="0" indent="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- </a:t>
                      </a:r>
                      <a:r>
                        <a:rPr kumimoji="0" lang="ko-KR" altLang="en-US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인간의 </a:t>
                      </a:r>
                      <a:r>
                        <a:rPr kumimoji="0" lang="ko-KR" altLang="en-US" sz="1000" b="0" kern="1200" spc="-1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활동에 필수적인 정도로만 밝기를 낮추어야 </a:t>
                      </a:r>
                      <a:r>
                        <a:rPr kumimoji="0" lang="ko-KR" altLang="en-US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함</a:t>
                      </a:r>
                    </a:p>
                    <a:p>
                      <a:pPr marL="176213" marR="0" lvl="0" indent="0" algn="l" defTabSz="1043056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- </a:t>
                      </a:r>
                      <a:r>
                        <a:rPr kumimoji="0" lang="ko-KR" altLang="en-US" sz="1000" b="0" kern="1200" spc="-1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직접조명을</a:t>
                      </a:r>
                      <a:r>
                        <a:rPr kumimoji="0" lang="ko-KR" altLang="en-US" sz="1000" b="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 화면으로부터 멀리 함</a:t>
                      </a:r>
                      <a:endParaRPr kumimoji="0" lang="en-US" altLang="ko-KR" sz="1000" b="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995046"/>
                  </a:ext>
                </a:extLst>
              </a:tr>
              <a:tr h="1870378">
                <a:tc>
                  <a:txBody>
                    <a:bodyPr/>
                    <a:lstStyle/>
                    <a:p>
                      <a:pPr marL="0" marR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1200" spc="-1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화면 설치 위치</a:t>
                      </a:r>
                      <a:endParaRPr kumimoji="0" lang="ko-KR" altLang="en-US" sz="1000" kern="1200" spc="-1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바닥으로 </a:t>
                      </a:r>
                      <a:r>
                        <a:rPr kumimoji="0" lang="ko-KR" altLang="en-US" sz="1000" kern="1200" spc="-1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부터 </a:t>
                      </a:r>
                      <a:r>
                        <a:rPr kumimoji="0" lang="en-US" altLang="ko-KR" sz="1000" kern="1200" spc="-1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743mm</a:t>
                      </a:r>
                      <a:r>
                        <a:rPr kumimoji="0" lang="ko-KR" altLang="en-US" sz="1000" kern="1200" spc="-1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지점 위로 </a:t>
                      </a: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화면 설치</a:t>
                      </a:r>
                      <a:endParaRPr kumimoji="0" lang="en-US" altLang="ko-KR" sz="1000" kern="1200" spc="-1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  <a:p>
                      <a:pPr marL="354013" lvl="1" indent="-17780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- </a:t>
                      </a: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한국인 성인 평균 앉은 오금 높이 </a:t>
                      </a:r>
                      <a: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400mm, </a:t>
                      </a: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평균 앉은 눈높이 </a:t>
                      </a:r>
                      <a: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780mm</a:t>
                      </a: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이므로 </a:t>
                      </a:r>
                      <a: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/>
                      </a:r>
                      <a:b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</a:b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앉아 있을 때 평균 눈의 높이는 </a:t>
                      </a:r>
                      <a: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1180mm</a:t>
                      </a: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이므로 신발의 높이를 고려한 경우 </a:t>
                      </a:r>
                      <a: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1200mm</a:t>
                      </a: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임</a:t>
                      </a:r>
                      <a:endParaRPr kumimoji="0" lang="en-US" altLang="ko-KR" sz="1000" kern="1200" spc="-1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  <a:p>
                      <a:pPr marL="354013" lvl="1" indent="-17780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- </a:t>
                      </a: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인간의 시선은 화면의 상단 </a:t>
                      </a:r>
                      <a: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1/3 </a:t>
                      </a: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지점과 하단 </a:t>
                      </a:r>
                      <a: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1/3 </a:t>
                      </a: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지점에 주로 머문다는 황금률을 고려한다면 </a:t>
                      </a:r>
                      <a: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/>
                      </a:r>
                      <a:b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</a:b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가장 멀리 앉은 사람의 시선이 화면 하단부의 </a:t>
                      </a:r>
                      <a:r>
                        <a:rPr kumimoji="0" lang="en-US" altLang="ko-KR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1/3 </a:t>
                      </a:r>
                      <a:r>
                        <a:rPr kumimoji="0" lang="ko-KR" altLang="en-US" sz="1000" kern="1200" spc="-1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/>
                        </a:rPr>
                        <a:t>지점에 머무르게 화면을 설치함</a:t>
                      </a:r>
                      <a:endParaRPr kumimoji="0" lang="en-US" altLang="ko-KR" sz="1000" kern="1200" spc="-1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590071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64" y="324207"/>
            <a:ext cx="1314430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 환경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1-1.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기본사항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4122564" y="1908423"/>
          <a:ext cx="324548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8680">
                  <a:extLst>
                    <a:ext uri="{9D8B030D-6E8A-4147-A177-3AD203B41FA5}">
                      <a16:colId xmlns:a16="http://schemas.microsoft.com/office/drawing/2014/main" xmlns="" val="2394242903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xmlns="" val="1826848496"/>
                    </a:ext>
                  </a:extLst>
                </a:gridCol>
              </a:tblGrid>
              <a:tr h="191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사용 맥락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전경</a:t>
                      </a: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배경 조도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4485668"/>
                  </a:ext>
                </a:extLst>
              </a:tr>
              <a:tr h="191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밝은 배경 조명으로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&gt;7:1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2743131"/>
                  </a:ext>
                </a:extLst>
              </a:tr>
              <a:tr h="191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어두운 배경 조명으로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3:1 ~ 5:1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55311778"/>
                  </a:ext>
                </a:extLst>
              </a:tr>
              <a:tr h="191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주의를 집중시키는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&gt;7:1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538168"/>
                  </a:ext>
                </a:extLst>
              </a:tr>
              <a:tr h="191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테두리를 날카롭게 보여주는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&gt;7:1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3455939"/>
                  </a:ext>
                </a:extLst>
              </a:tr>
              <a:tr h="191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읽기 과업을 지속하는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3:1 ~ 5:1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893598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14" y="5724847"/>
            <a:ext cx="2730630" cy="10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1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2-12.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공간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(spatial navigation)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화면의 지도는 화질이 선명하여야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사용자들이 찾고자 하는 위치를 표시한다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사용자들은 어려움 없이 확대하거나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축소할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 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사용자들이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많이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사용하는 탐색 기준을 활용하는 것이 좋다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6320" y="4258475"/>
            <a:ext cx="40063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지정할 수 있음</a:t>
            </a:r>
            <a:endParaRPr kumimoji="1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사건사고 발생 지역 및 공사 지역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CCTV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 가능 지역을 아이콘으로 표시함</a:t>
            </a:r>
            <a:endParaRPr kumimoji="1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04" y="2380308"/>
            <a:ext cx="3230240" cy="18352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28086" y="6759064"/>
            <a:ext cx="42305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노선 검색 시 버스 노선을 지도 위에 색과 아이콘으로 표시</a:t>
            </a:r>
            <a:endParaRPr kumimoji="1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04" y="4932759"/>
            <a:ext cx="3230240" cy="182630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296" y="4884482"/>
            <a:ext cx="3312368" cy="187458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29333" y="6833139"/>
            <a:ext cx="327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상세 내용이 표시된 위치를 아이콘으로 표시함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633" y="2404530"/>
            <a:ext cx="3225824" cy="183522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265012" y="4258475"/>
            <a:ext cx="404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구체적인 위치보다 대략적인 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단위 정보를 표시할 때는 서울시를 한 눈에 볼 수 있도록 배율을 조정함</a:t>
            </a:r>
          </a:p>
        </p:txBody>
      </p:sp>
    </p:spTree>
    <p:extLst>
      <p:ext uri="{BB962C8B-B14F-4D97-AF65-F5344CB8AC3E}">
        <p14:creationId xmlns:p14="http://schemas.microsoft.com/office/powerpoint/2010/main" val="507352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2-12.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주제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(thematic navigation)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225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주제 탐색하는 데에 있어서 움직이는 방향이 선명하고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일관성 있어야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커서의 이동거리가 길지 않게 설계해야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균일성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 전환을 위한 커맨드 버튼들은 동일한 크기와 모양을 가짐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대칭성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대칭선의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양쪽에 위치한 정보의 양은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같아야 함</a:t>
            </a: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정규성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시작점의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행과 열을 일관성 있게 배치함</a:t>
            </a: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예측성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다음 화면을 예측할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 있도록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설계함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경제적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충분한 화면 주제와 소통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기능 외에 지나치게 자세한 정보를 제공할 필요 없음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바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통일성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화면에 주제들은 비슷한 크기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모양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색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여백을 가짐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비율성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각 주제의 비율과 크기를 정하는 데 있어 심미성을 고려함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단순함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화면의 선명도를 지키면서 주제의 수를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최적화함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22" y="3563516"/>
            <a:ext cx="2157568" cy="1774371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30" y="5473288"/>
            <a:ext cx="2157567" cy="1762636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239" y="3563516"/>
            <a:ext cx="2216254" cy="1784236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702" y="5452525"/>
            <a:ext cx="2189101" cy="1783399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842" y="3528388"/>
            <a:ext cx="2222915" cy="1825355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3004" y="3492599"/>
            <a:ext cx="1298135" cy="18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23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2-12.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–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시간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네비게이션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(temporal navigation)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30280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라인 차트의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x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축표시들은 읽기 쉽게 적당한 간격을 두어야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라인 차트 선형시 데이터 정보가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y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축 전체 범위의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2/3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비율로 차지하도록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라인 차트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y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축 값 표시하는 선은 연한 색깔과 얇은 두께를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막대기 차트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x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축에 시간 변수를 표시할 때 왼쪽부터 오른쪽으로 표시한다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같은 데이터 종류인 경우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bar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는 같은 색깔로 채도를 조절한다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라인 차트 선형시 데이터 그룸이 두 개만 인식되게끔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강조하고 싶은 그룹은 두껍게 표시한다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41" y="3377969"/>
            <a:ext cx="1872208" cy="1067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39" y="4445382"/>
            <a:ext cx="1872210" cy="11300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56" y="5582487"/>
            <a:ext cx="1842628" cy="10603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349" y="3298573"/>
            <a:ext cx="1839860" cy="1073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701" y="4416684"/>
            <a:ext cx="1936486" cy="11385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8349" y="5620437"/>
            <a:ext cx="1909028" cy="11329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9327" y="4301122"/>
            <a:ext cx="2212301" cy="13193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4407" y="2931208"/>
            <a:ext cx="2001689" cy="11734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8870" y="3330094"/>
            <a:ext cx="1744779" cy="10321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4510" y="4427388"/>
            <a:ext cx="1799140" cy="10612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1316" y="5608358"/>
            <a:ext cx="1852988" cy="114500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6875" y="5662820"/>
            <a:ext cx="2253926" cy="13302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6380" y="2971792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나쁜 예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98229" y="2665336"/>
            <a:ext cx="734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[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좋은 예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]</a:t>
            </a:r>
            <a:endParaRPr kumimoji="1" lang="ko-KR" alt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275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2-13. </a:t>
            </a:r>
            <a:r>
              <a:rPr kumimoji="1" lang="ko-KR" altLang="en-US" sz="140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모양</a:t>
            </a:r>
            <a:r>
              <a:rPr kumimoji="1" lang="en-US" altLang="ko-KR" sz="140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1" lang="ko-KR" altLang="en-US" sz="140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심볼 </a:t>
            </a:r>
            <a:r>
              <a:rPr kumimoji="1" lang="ko-KR" altLang="en-US" sz="1400" b="1" i="0" u="none" strike="noStrike" kern="1200" cap="none" spc="-11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</a:t>
            </a:r>
            <a:endParaRPr kumimoji="1" lang="en-US" altLang="ko-KR" sz="1400" b="1" i="0" u="none" strike="noStrike" kern="1200" cap="none" spc="-11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140" y="1476375"/>
            <a:ext cx="10130280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텍스트를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쓰는 공간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(text frame)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은 다양한 모양을 사용할 수 있으나 기본적으로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직사각형 모양으로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표시되는 여러 정보를 구분해서 이해할 수 있도록 원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삼각형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사각형 등의 모양 분류체계를 활용해야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모양을 통해 코딩을 활용하는 경우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각각의 모양은 일관되게 사용한다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모양 코딩의 개수는 이상적으로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5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개로 제안되며 최대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15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개를 초과하지 말아야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화면에 제시되는 모양을 제대로 구분하여 인식할 수 있도록 충분한 해상도가 보장되어야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크기를 통한 코딩은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2~3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개가 적절하며 이보다 많은 수에 대해서는 모양이나 색을 통한 코딩 보다 탐색 시간이 오래 걸리므로 적절하지 않다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화면에 제시되는 아이콘들은 비슷한 모양으로 그룹화 되어야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화면에 있는 누르는 버튼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(push button)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은 모두 동일한 크기와 모양으로 설정하여 일관된 외양으로 제시되어야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621690" y="4898346"/>
            <a:ext cx="4942723" cy="777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지하철 역 모양은 모두 동일한 크기로 설정되며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환승 가능 지점은 아이콘으로 표시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환</a:t>
            </a:r>
            <a:r>
              <a:rPr kumimoji="1" lang="ko-KR" altLang="en-US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승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지점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지하철 호선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이름 표시하는 타원을 표현하는 모양이 구분되어  있음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오른쪽 화살표 82"/>
          <p:cNvSpPr/>
          <p:nvPr/>
        </p:nvSpPr>
        <p:spPr>
          <a:xfrm>
            <a:off x="5250347" y="4435819"/>
            <a:ext cx="245411" cy="174066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46" y="4206926"/>
            <a:ext cx="4240423" cy="21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39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2-13. </a:t>
            </a:r>
            <a:r>
              <a:rPr kumimoji="1" lang="ko-KR" altLang="en-US" sz="140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모양</a:t>
            </a:r>
            <a:r>
              <a:rPr kumimoji="1" lang="en-US" altLang="ko-KR" sz="140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kumimoji="1" lang="ko-KR" altLang="en-US" sz="140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심볼 </a:t>
            </a:r>
            <a:r>
              <a:rPr kumimoji="1" lang="ko-KR" altLang="en-US" sz="1400" b="1" i="0" u="none" strike="noStrike" kern="1200" cap="none" spc="-11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</a:t>
            </a:r>
            <a:endParaRPr kumimoji="1" lang="en-US" altLang="ko-KR" sz="1400" b="1" i="0" u="none" strike="noStrike" kern="1200" cap="none" spc="-11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6140" y="1476375"/>
            <a:ext cx="10130280" cy="245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주요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심볼은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디폴트로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라벨링이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되어있다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사용자가 </a:t>
            </a:r>
            <a:r>
              <a:rPr kumimoji="0" lang="ko-KR" altLang="en-US" sz="1050" b="0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라벨링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되어 있지 않은 심볼에 대한 정보를 화면에 표시할 수 있는 방법이 제공되어야 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겹쳐져서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표시되는 것이 불가피 할 경우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사용자에게 겹쳐져 표시된 심볼을 드러낼 수 있는 방법을 제공해야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 상의 심볼들이 밀도 있게 겹쳐있는 경우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사용자가 원하는 심볼을 쉽고 정확하게 선택할 수 있는 방법을 제공해야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심볼을 통해 지도상의 정확한 좌표를 알 수 있도록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화면을 확대 및 축소하는 경우에도 사용자가 심볼을 제대로 인식할 수 있도록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화면에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표시되는 대상에 플래시 코딩이 사용될 경우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그 대상의 인접한 곳에 플래시 심볼을 같이 보여주어야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플래시 코딩이 되어 있는 아이템을 사용자가 읽어야 할 경우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별표 또는 화살표 등의 심볼을 아이템에 표시하도록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심볼은 표현하고자 하는 대상과 유사한 형태여야 하며 일반적으로 사용되어 사용자에게 잘 알려져 있거나 관습적인 의미에 기반한 것으로 선정되어야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별표나 화살표 등의 특수한 심볼을 사용하는 경우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 전반에 걸쳐 고유한 의미로 일관되게 사용되어야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음성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표현의 시각적 심볼 역할을 하는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대상은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이동시키거나 그 크기를 바꿀 수 없도록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필드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라벨의 경우 라벨이 끝났다는 것을 알려주고 필드가 시작된다는 것을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알려준다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401708" y="5132004"/>
            <a:ext cx="5034712" cy="1054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지도상의 심볼은 겹쳐져 표시되지 않도록 하여 이해하기 쉽도록 함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지도의 특징에 따라 심볼을 정확하게 배치하여 심볼과의 관계가 명확 해야 함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심볼은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특정한 의미로 지정되어 일관되게 활용되어야 함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심볼이 진행 현황이나 신호를 표현할 경우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수치 데이터로 표시 되어야 함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심볼은 항상 수직으로 서 있는 상태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(upright orientation)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유지해야 함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오른쪽 화살표 86"/>
          <p:cNvSpPr/>
          <p:nvPr/>
        </p:nvSpPr>
        <p:spPr>
          <a:xfrm>
            <a:off x="5136479" y="4788743"/>
            <a:ext cx="245411" cy="174066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80" y="4356695"/>
            <a:ext cx="4070876" cy="23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8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2-14. </a:t>
            </a:r>
            <a:r>
              <a:rPr kumimoji="1" lang="ko-KR" altLang="en-US" sz="1400" b="1" i="0" u="none" strike="noStrike" kern="1200" cap="none" spc="-11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</a:t>
            </a:r>
            <a:endParaRPr kumimoji="1" lang="en-US" altLang="ko-KR" sz="1400" b="1" i="0" u="none" strike="noStrike" kern="1200" cap="none" spc="-11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메뉴는 관련된 옵션들의 그룹에서 선택하는 상황에서 활용되어야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itchFamily="50" charset="-127"/>
              <a:ea typeface="굴림" charset="-127"/>
              <a:cs typeface="+mn-cs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사용자가 여러 개의 상호배타적인 옵션들 중 하나를 선택해야 하는 상황에서 메뉴는 최대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10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개의 옵션을 제공하는 것이 바람직하며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10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 이상의 옵션을 제공해야 하는 경우에는 스크롤을 할 수 있는 메뉴로 제시함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메뉴는 화면 상에 제시되는 대상들 또는 정보들과 구분함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메뉴는 시스템 전반에 걸쳐 하나의 통일된 인터페이스를 유지한다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동일한 메뉴 또는 옵션이 여러 대의 화면에 나타나는 경우 동일한 구조를 유지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itchFamily="50" charset="-127"/>
              <a:ea typeface="굴림" charset="-127"/>
              <a:cs typeface="+mn-cs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메뉴에 대한 자세한 설명은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“Help”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화면에서 제공될 수 있도록 하고 일관된 위치에 있음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메뉴의 폭은 가장 긴 메뉴 아이템을 표시하기에 충분히 넓어야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메뉴의 길이는 응답 시간과 시스템의 디스플레이 속도를 고려해야 하며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사용자의 메뉴 선택에 대한 응답 시간이 길 경우 메뉴는 상대적으로 더 많은 옵션을 제공하고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디스플레이 속도가 느리다면 메뉴에 상대적으로 더 적은 아이템을 배치하도록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제목과 옵션은 쉽게 식별 가능해야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itchFamily="50" charset="-127"/>
              <a:ea typeface="굴림" charset="-127"/>
              <a:cs typeface="+mn-cs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안에 옵션들을 그룹화 하는 경우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쉽게 이해할 수 있고 고유한 제목을 붙여야 함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itchFamily="50" charset="-127"/>
              <a:ea typeface="굴림" charset="-127"/>
              <a:cs typeface="+mn-cs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제목에는 숫자를 제시하지 않음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제목은 메뉴 안에 있는 옵션과 동일하지 않도록 선정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itchFamily="50" charset="-127"/>
              <a:ea typeface="굴림" charset="-127"/>
              <a:cs typeface="+mn-cs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제목은 생략 또는 오른쪽 화살표를 포함하지 않음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itchFamily="50" charset="-127"/>
              <a:ea typeface="굴림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숏컷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(shortcut)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기능을 추가하여 숙련된 사용자가 빈번하게 사용하는 옵션을 빠르게 선택할 수 있도록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바는 다음과 같은 원칙을 따른다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바는 화면 스크린의 크기와 해상도가 커서의 빠르고 정확한 이동을 보장할 수 있는 경우에 한하여 활용될 수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있음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화면은 화면의 전체 폭을 차지하고 있는 메뉴 바를 포함하고 있어야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바 상의 옵션들은 항상 육안으로 확인이 되어야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바 상의 옵션은 최대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10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개를 넘지 않도록 하며 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‘Help’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옵션을 포함하고 있어야 함</a:t>
            </a:r>
            <a:endParaRPr kumimoji="0" lang="fr-FR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마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바 상의 옵션은 왼쪽 여백에서 시작해서 오른쪽으로 일관성 있게 배치 되어야 하며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옵션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사이의 충분한 공간을 확보해야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바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화면의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바 상의 옵션은 시스템 메뉴 바에 있는 옵션을 사용하지 않도록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바 상에 있는 각각의 옵션 제목에 연상기호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(mnemonic)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 표기하여 키보드 상에서 선택할 수 있도록 함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520700" marR="0" lvl="1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시스템은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세션 종료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인쇄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시스템 상태 점검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비밀번호 변경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주변 장치 접근 등의 옵션들을 포함하고 있는 시스템 메뉴 바를 제공해야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함</a:t>
            </a:r>
            <a:endParaRPr kumimoji="0" lang="fr-FR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itchFamily="50" charset="-127"/>
              <a:ea typeface="굴림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4679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2-14. </a:t>
            </a:r>
            <a:r>
              <a:rPr kumimoji="1" lang="ko-KR" altLang="en-US" sz="1400" b="1" i="0" u="none" strike="noStrike" kern="1200" cap="none" spc="-11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</a:t>
            </a:r>
            <a:r>
              <a:rPr kumimoji="1" lang="ko-KR" altLang="en-US" sz="140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1" lang="en-US" altLang="ko-KR" sz="1400" b="1" i="0" u="none" strike="noStrike" kern="1200" cap="none" spc="-11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Menu </a:t>
            </a:r>
            <a:r>
              <a:rPr kumimoji="0" lang="en-US" altLang="ko-KR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option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가이드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옵션은 포인터가 옵션 위에 위치하였을 때 강조된다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하나의 메뉴에서 하나의 옵션을 선택할 수 있도록 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하나의 메뉴에 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보다 적은 옵션 또는 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 이상의 옵션이 배치되지 않도록 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사용자가 메뉴를 선택할 시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시스템 응답이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즉시 관찰되지 않는 경우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시스템은 옵션 선택에 대한 확인 사항을 제공해야 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b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예를 들어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모래시계 또는 지연에 대한 메시지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경과 시간 등을 제시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1" lang="pt-BR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옵션은 간결하게 표현되어야 하며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하나의 단어로 표현하는 것이 가장 바람직하다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메뉴가 적은 수의 옵션을 포함하고 있는 경우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옵션은 논리적 순서로 제시되거나 활용 빈도수에 따라 정렬한다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메뉴가 많은 수의 옵션을 포함하고 있는 경우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옵션은 가나다 순서로 정렬한다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기본적으로 메뉴 옵션에는 숫자를 표시하지 않도록 하나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과업의 순서가 중요할 경우에는 활용될 수 있다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692150" marR="0" lvl="1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메뉴 옵션에 숫자를 붙이는 경우 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부터 시작한다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옵션은 시스템과 연결된 모든 입력 장치에서 선택이 가능해야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포인팅을 통해 옵션을 선택하는 경우 선택 가능한 영역을 충분히 크게 설계해야 한다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" pitchFamily="50" charset="-127"/>
              <a:ea typeface="굴림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세부요소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011"/>
          <a:stretch/>
        </p:blipFill>
        <p:spPr>
          <a:xfrm>
            <a:off x="365844" y="4231461"/>
            <a:ext cx="3113702" cy="25782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122564" y="4485732"/>
            <a:ext cx="61926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옵션은 사용자에게 물어보는 형태가 아니라 시스템에게 명령하는 형태로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표기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예를 들어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복사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인쇄 등 시스템이 수행하는 형태로 표기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메뉴의 옵션이 빈도수에 따라 정렬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(‘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삭제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또는 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나가기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등의 옵션은 메뉴의 가장 아래에 배치함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메뉴는 사용자에게 모든 옵션을 보여주어야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접근이 불가능한 옵션이 있는 경우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보이기는 하지만 접근 가능한 옵션과 구분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색의 강도를 약하게 하여 제시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상반되는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의미의 옵션은 인접한 곳에 배치하지 않도록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b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(‘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삭제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‘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저장하기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’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바로 옆에 배치하지 않도록 함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하나의 메뉴에서 제시되는 옵션은 하나의 수직 열 형태로 나타나야 하고 왼쪽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정렬함</a:t>
            </a:r>
            <a:endParaRPr kumimoji="1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옵션은 사용자에게 친숙한 용어로 표현하고 메뉴 안에 있는 각각의 옵션들과 구분되도록 </a:t>
            </a:r>
            <a:r>
              <a:rPr kumimoji="1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678349" y="4646452"/>
            <a:ext cx="245411" cy="174066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5845" y="4223887"/>
            <a:ext cx="1452464" cy="25857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874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2-14. 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유형</a:t>
            </a:r>
            <a:endParaRPr lang="ko-KR" altLang="en-US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225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1. Pull down menu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화면 상 커서의 위치가 중요하지 않은 경우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pop-up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 보다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Pull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down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를 활용한다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fr-FR" altLang="ko-KR" sz="1050" dirty="0" smtClean="0">
                <a:latin typeface="+mn-ea"/>
                <a:ea typeface="+mn-ea"/>
              </a:rPr>
              <a:t>Pull down </a:t>
            </a:r>
            <a:r>
              <a:rPr lang="ko-KR" altLang="en-US" sz="1050" dirty="0" smtClean="0">
                <a:latin typeface="+mn-ea"/>
                <a:ea typeface="+mn-ea"/>
              </a:rPr>
              <a:t>메뉴는 사용자가 선택하는 경우 즉각적으로 나타나야 한다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fr-FR" altLang="ko-KR" sz="1050" dirty="0">
                <a:latin typeface="+mn-ea"/>
                <a:ea typeface="+mn-ea"/>
              </a:rPr>
              <a:t>Pull </a:t>
            </a:r>
            <a:r>
              <a:rPr lang="fr-FR" altLang="ko-KR" sz="1050" dirty="0" smtClean="0">
                <a:latin typeface="+mn-ea"/>
                <a:ea typeface="+mn-ea"/>
              </a:rPr>
              <a:t>down </a:t>
            </a:r>
            <a:r>
              <a:rPr lang="ko-KR" altLang="en-US" sz="1050" dirty="0" smtClean="0">
                <a:latin typeface="+mn-ea"/>
                <a:ea typeface="+mn-ea"/>
              </a:rPr>
              <a:t>메뉴의 폭은 가장 긴 옵션을 표시할 수 있을 정도로 충분히 커야 한다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fr-FR" altLang="ko-KR" sz="1050" dirty="0" smtClean="0"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fr-FR" altLang="ko-KR" sz="1050" dirty="0">
                <a:latin typeface="+mn-ea"/>
                <a:ea typeface="+mn-ea"/>
              </a:rPr>
              <a:t>Pull </a:t>
            </a:r>
            <a:r>
              <a:rPr lang="fr-FR" altLang="ko-KR" sz="1050" dirty="0" smtClean="0">
                <a:latin typeface="+mn-ea"/>
                <a:ea typeface="+mn-ea"/>
              </a:rPr>
              <a:t>down </a:t>
            </a:r>
            <a:r>
              <a:rPr lang="ko-KR" altLang="en-US" sz="1050" dirty="0" smtClean="0">
                <a:latin typeface="+mn-ea"/>
                <a:ea typeface="+mn-ea"/>
              </a:rPr>
              <a:t>메뉴는 경계선 또는 그림자 처리를 통해 윤곽을 표시하도록 한다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fr-FR" altLang="ko-KR" sz="1050" dirty="0" smtClean="0">
                <a:latin typeface="+mn-ea"/>
                <a:ea typeface="+mn-ea"/>
              </a:rPr>
              <a:t>Pull down </a:t>
            </a:r>
            <a:r>
              <a:rPr lang="ko-KR" altLang="en-US" sz="1050" dirty="0" smtClean="0">
                <a:latin typeface="+mn-ea"/>
                <a:ea typeface="+mn-ea"/>
              </a:rPr>
              <a:t>옵션에서 하위 레벨 옵션으로 이어지는 경우 옵션에 오른쪽 표시 화살을 표시하도록 한다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fr-FR" altLang="ko-KR" sz="1050" dirty="0" smtClean="0">
                <a:latin typeface="+mn-ea"/>
                <a:ea typeface="+mn-ea"/>
              </a:rPr>
              <a:t>Pull </a:t>
            </a:r>
            <a:r>
              <a:rPr lang="fr-FR" altLang="ko-KR" sz="1050" dirty="0">
                <a:latin typeface="+mn-ea"/>
                <a:ea typeface="+mn-ea"/>
              </a:rPr>
              <a:t>down</a:t>
            </a:r>
            <a:r>
              <a:rPr lang="ko-KR" altLang="en-US" sz="1050" dirty="0" smtClean="0">
                <a:latin typeface="+mn-ea"/>
                <a:ea typeface="+mn-ea"/>
              </a:rPr>
              <a:t> </a:t>
            </a:r>
            <a:r>
              <a:rPr lang="ko-KR" altLang="en-US" sz="1050" dirty="0">
                <a:latin typeface="+mn-ea"/>
                <a:ea typeface="+mn-ea"/>
              </a:rPr>
              <a:t>메뉴에 </a:t>
            </a:r>
            <a:r>
              <a:rPr lang="en-US" altLang="ko-KR" sz="1050" dirty="0">
                <a:latin typeface="+mn-ea"/>
                <a:ea typeface="+mn-ea"/>
              </a:rPr>
              <a:t>3</a:t>
            </a:r>
            <a:r>
              <a:rPr lang="ko-KR" altLang="en-US" sz="1050" dirty="0">
                <a:latin typeface="+mn-ea"/>
                <a:ea typeface="+mn-ea"/>
              </a:rPr>
              <a:t>개 보다 적은 옵션 또는 </a:t>
            </a:r>
            <a:r>
              <a:rPr lang="en-US" altLang="ko-KR" sz="1050" dirty="0">
                <a:latin typeface="+mn-ea"/>
                <a:ea typeface="+mn-ea"/>
              </a:rPr>
              <a:t>10</a:t>
            </a:r>
            <a:r>
              <a:rPr lang="ko-KR" altLang="en-US" sz="1050" dirty="0">
                <a:latin typeface="+mn-ea"/>
                <a:ea typeface="+mn-ea"/>
              </a:rPr>
              <a:t>개 이상의 옵션이 배치되지 </a:t>
            </a:r>
            <a:r>
              <a:rPr lang="ko-KR" altLang="en-US" sz="1050" dirty="0" smtClean="0">
                <a:latin typeface="+mn-ea"/>
                <a:ea typeface="+mn-ea"/>
              </a:rPr>
              <a:t>않도록 한다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dirty="0" smtClean="0">
                <a:latin typeface="+mn-ea"/>
                <a:ea typeface="+mn-ea"/>
              </a:rPr>
              <a:t>명령과 관련된 옵션은 사용자가 선택하는 즉시 실행되어야 한다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fr-FR" altLang="ko-KR" sz="1050" dirty="0" smtClean="0">
                <a:latin typeface="+mn-ea"/>
                <a:ea typeface="+mn-ea"/>
              </a:rPr>
              <a:t>Pull down </a:t>
            </a:r>
            <a:r>
              <a:rPr lang="ko-KR" altLang="en-US" sz="1050" dirty="0" smtClean="0">
                <a:latin typeface="+mn-ea"/>
                <a:ea typeface="+mn-ea"/>
              </a:rPr>
              <a:t>메뉴에서 옵션들이 또 다른 메뉴의 역할을 할 경우에는 화살표</a:t>
            </a:r>
            <a:r>
              <a:rPr lang="en-US" altLang="ko-KR" sz="1050" dirty="0" smtClean="0">
                <a:latin typeface="+mn-ea"/>
                <a:ea typeface="+mn-ea"/>
              </a:rPr>
              <a:t>(</a:t>
            </a:r>
            <a:r>
              <a:rPr lang="en-US" altLang="ko-KR" sz="1050" dirty="0" smtClean="0">
                <a:latin typeface="+mn-ea"/>
                <a:ea typeface="+mn-ea"/>
                <a:sym typeface="Wingdings" panose="05000000000000000000" pitchFamily="2" charset="2"/>
              </a:rPr>
              <a:t>)</a:t>
            </a:r>
            <a:r>
              <a:rPr lang="ko-KR" altLang="en-US" sz="1050" dirty="0" smtClean="0">
                <a:latin typeface="+mn-ea"/>
                <a:ea typeface="+mn-ea"/>
              </a:rPr>
              <a:t> 또는 삼각형</a:t>
            </a:r>
            <a:r>
              <a:rPr lang="en-US" altLang="ko-KR" sz="1050" dirty="0" smtClean="0">
                <a:latin typeface="+mn-ea"/>
                <a:ea typeface="+mn-ea"/>
              </a:rPr>
              <a:t>(&gt;)</a:t>
            </a:r>
            <a:r>
              <a:rPr lang="ko-KR" altLang="en-US" sz="1050" dirty="0" smtClean="0">
                <a:latin typeface="+mn-ea"/>
                <a:ea typeface="+mn-ea"/>
              </a:rPr>
              <a:t> 등의 특수한 심볼을 사용하여 메뉴가 나타날 위치를 표기한다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en-US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dirty="0" smtClean="0">
                <a:latin typeface="+mn-ea"/>
                <a:ea typeface="+mn-ea"/>
              </a:rPr>
              <a:t>선택된 옵션에 대해서는 꽉 채워진 원</a:t>
            </a:r>
            <a:r>
              <a:rPr lang="en-US" altLang="ko-KR" sz="1050" dirty="0">
                <a:latin typeface="+mn-ea"/>
                <a:ea typeface="+mn-ea"/>
              </a:rPr>
              <a:t>(</a:t>
            </a:r>
            <a:r>
              <a:rPr lang="ko-KR" altLang="en-US" sz="1050" dirty="0" smtClean="0"/>
              <a:t>●</a:t>
            </a:r>
            <a:r>
              <a:rPr lang="en-US" altLang="ko-KR" sz="1050" dirty="0" smtClean="0">
                <a:latin typeface="+mn-ea"/>
                <a:ea typeface="+mn-ea"/>
              </a:rPr>
              <a:t>), </a:t>
            </a:r>
            <a:r>
              <a:rPr lang="ko-KR" altLang="en-US" sz="1050" dirty="0" smtClean="0">
                <a:latin typeface="+mn-ea"/>
                <a:ea typeface="+mn-ea"/>
              </a:rPr>
              <a:t>선택되지 않은 옵션은 채워지지 않은 원</a:t>
            </a:r>
            <a:r>
              <a:rPr lang="en-US" altLang="ko-KR" sz="1050" dirty="0" smtClean="0">
                <a:latin typeface="+mn-ea"/>
                <a:ea typeface="+mn-ea"/>
              </a:rPr>
              <a:t>(</a:t>
            </a:r>
            <a:r>
              <a:rPr lang="az-Cyrl-AZ" altLang="ko-KR" sz="1050" dirty="0">
                <a:latin typeface="+mn-ea"/>
              </a:rPr>
              <a:t>О</a:t>
            </a:r>
            <a:r>
              <a:rPr lang="en-US" altLang="ko-KR" sz="1050" dirty="0" smtClean="0">
                <a:latin typeface="+mn-ea"/>
                <a:ea typeface="+mn-ea"/>
              </a:rPr>
              <a:t>)</a:t>
            </a:r>
            <a:r>
              <a:rPr lang="ko-KR" altLang="en-US" sz="1050" dirty="0" smtClean="0">
                <a:latin typeface="+mn-ea"/>
                <a:ea typeface="+mn-ea"/>
              </a:rPr>
              <a:t>등으로</a:t>
            </a:r>
            <a:r>
              <a:rPr lang="en-US" altLang="ko-KR" sz="1050" dirty="0" smtClean="0">
                <a:latin typeface="+mn-ea"/>
                <a:ea typeface="+mn-ea"/>
              </a:rPr>
              <a:t> </a:t>
            </a:r>
            <a:r>
              <a:rPr lang="ko-KR" altLang="en-US" sz="1050" dirty="0" smtClean="0">
                <a:latin typeface="+mn-ea"/>
                <a:ea typeface="+mn-ea"/>
              </a:rPr>
              <a:t>표기한다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fr-FR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50" dirty="0" smtClean="0">
                <a:latin typeface="+mn-ea"/>
                <a:ea typeface="+mn-ea"/>
              </a:rPr>
              <a:t>만약의 하나의 메뉴에서 하나의 옵션만 선택될 수 있는 경우</a:t>
            </a:r>
            <a:r>
              <a:rPr lang="en-US" altLang="ko-KR" sz="1050" dirty="0" smtClean="0">
                <a:latin typeface="+mn-ea"/>
                <a:ea typeface="+mn-ea"/>
              </a:rPr>
              <a:t>, </a:t>
            </a:r>
            <a:r>
              <a:rPr lang="ko-KR" altLang="en-US" sz="1050" dirty="0" smtClean="0">
                <a:latin typeface="+mn-ea"/>
                <a:ea typeface="+mn-ea"/>
              </a:rPr>
              <a:t>선택된 아이템에 선택 표시가 이동되어야 하고 또 다른 아이템이 선택될 때까지 표시되어 있어야 한다</a:t>
            </a:r>
            <a:r>
              <a:rPr lang="en-US" altLang="ko-KR" sz="1050" dirty="0" smtClean="0">
                <a:latin typeface="+mn-ea"/>
                <a:ea typeface="+mn-ea"/>
              </a:rPr>
              <a:t>. </a:t>
            </a:r>
            <a:endParaRPr lang="fr-FR" altLang="ko-KR" sz="1050" dirty="0" smtClean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13" name="Picture 2" descr="pull down men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251" y="4356695"/>
            <a:ext cx="3466251" cy="26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설명선 5"/>
          <p:cNvSpPr/>
          <p:nvPr/>
        </p:nvSpPr>
        <p:spPr>
          <a:xfrm>
            <a:off x="269427" y="4536747"/>
            <a:ext cx="1710824" cy="451928"/>
          </a:xfrm>
          <a:prstGeom prst="rightArrowCallout">
            <a:avLst>
              <a:gd name="adj1" fmla="val 25000"/>
              <a:gd name="adj2" fmla="val 25000"/>
              <a:gd name="adj3" fmla="val 40202"/>
              <a:gd name="adj4" fmla="val 86307"/>
            </a:avLst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선택된 아이템 표시</a:t>
            </a:r>
          </a:p>
        </p:txBody>
      </p:sp>
      <p:sp>
        <p:nvSpPr>
          <p:cNvPr id="8" name="위쪽 화살표 설명선 7"/>
          <p:cNvSpPr/>
          <p:nvPr/>
        </p:nvSpPr>
        <p:spPr>
          <a:xfrm>
            <a:off x="1804305" y="6467256"/>
            <a:ext cx="1800200" cy="536395"/>
          </a:xfrm>
          <a:prstGeom prst="upArrowCallout">
            <a:avLst/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+mn-ea"/>
              </a:rPr>
              <a:t>그림자를 통한 윤곽 표시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5706740" y="4356695"/>
            <a:ext cx="3019905" cy="2657516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8660617" y="6364362"/>
            <a:ext cx="1450895" cy="38495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18"/>
            </a:avLst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하위 메뉴 암시</a:t>
            </a:r>
          </a:p>
        </p:txBody>
      </p:sp>
      <p:sp>
        <p:nvSpPr>
          <p:cNvPr id="29" name="왼쪽 화살표 설명선 28"/>
          <p:cNvSpPr/>
          <p:nvPr/>
        </p:nvSpPr>
        <p:spPr>
          <a:xfrm>
            <a:off x="8660617" y="5101010"/>
            <a:ext cx="1450895" cy="38495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18"/>
            </a:avLst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커서 위치 표시</a:t>
            </a:r>
          </a:p>
        </p:txBody>
      </p:sp>
    </p:spTree>
    <p:extLst>
      <p:ext uri="{BB962C8B-B14F-4D97-AF65-F5344CB8AC3E}">
        <p14:creationId xmlns:p14="http://schemas.microsoft.com/office/powerpoint/2010/main" val="1504163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2-14.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유형</a:t>
            </a:r>
            <a:endParaRPr lang="ko-KR" altLang="en-US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b="1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</a:t>
            </a:r>
            <a:r>
              <a:rPr kumimoji="0" lang="en-US" altLang="ko-KR" sz="1050" b="1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Cascading menu</a:t>
            </a:r>
          </a:p>
          <a:p>
            <a:pPr marL="171450" lvl="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Cascading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메뉴는 메뉴 바가 복잡하게 구성되어 있고 옵션들의 그룹이 명확할 때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lvl="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아이템 이름 옆에 오른쪽을 가리키는 표시 화살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(&gt;)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을 추가하여 하위 메뉴가 존재하고</a:t>
            </a: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메뉴를 선택할 시에 선택된 메뉴 옆에 하위 메뉴가 나타난다는 것을 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/>
            </a:r>
            <a:b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</a:b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표시한다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71450" lvl="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Cascading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메뉴에서는 사용자가 옵션이 위치한 곳을 기억하고 있어야 하므로 하위 레벨의 수는 하나로 제한하는 것이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바람직하다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endParaRPr kumimoji="0" lang="en-US" altLang="ko-KR" sz="1050" spc="-1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8119"/>
          <a:stretch/>
        </p:blipFill>
        <p:spPr>
          <a:xfrm>
            <a:off x="2610396" y="3204567"/>
            <a:ext cx="5778926" cy="3168352"/>
          </a:xfrm>
          <a:prstGeom prst="rect">
            <a:avLst/>
          </a:prstGeom>
        </p:spPr>
      </p:pic>
      <p:sp>
        <p:nvSpPr>
          <p:cNvPr id="7" name="오른쪽 화살표 설명선 6"/>
          <p:cNvSpPr/>
          <p:nvPr/>
        </p:nvSpPr>
        <p:spPr>
          <a:xfrm>
            <a:off x="687564" y="4657427"/>
            <a:ext cx="3871064" cy="451928"/>
          </a:xfrm>
          <a:prstGeom prst="rightArrowCallout">
            <a:avLst>
              <a:gd name="adj1" fmla="val 25000"/>
              <a:gd name="adj2" fmla="val 25000"/>
              <a:gd name="adj3" fmla="val 40202"/>
              <a:gd name="adj4" fmla="val 34857"/>
            </a:avLst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Cascading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menu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암시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770636" y="4733627"/>
            <a:ext cx="3312368" cy="1639292"/>
          </a:xfrm>
          <a:prstGeom prst="roundRect">
            <a:avLst/>
          </a:prstGeom>
          <a:noFill/>
          <a:ln w="19050">
            <a:solidFill>
              <a:srgbClr val="CCEC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위쪽 화살표 설명선 7"/>
          <p:cNvSpPr/>
          <p:nvPr/>
        </p:nvSpPr>
        <p:spPr>
          <a:xfrm>
            <a:off x="3906540" y="5651214"/>
            <a:ext cx="1800200" cy="1353487"/>
          </a:xfrm>
          <a:prstGeom prst="upArrowCallout">
            <a:avLst>
              <a:gd name="adj1" fmla="val 11864"/>
              <a:gd name="adj2" fmla="val 12802"/>
              <a:gd name="adj3" fmla="val 25000"/>
              <a:gd name="adj4" fmla="val 26932"/>
            </a:avLst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선택된 아이템 표시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왼쪽 화살표 설명선 12"/>
          <p:cNvSpPr/>
          <p:nvPr/>
        </p:nvSpPr>
        <p:spPr>
          <a:xfrm>
            <a:off x="8083004" y="5360796"/>
            <a:ext cx="1450895" cy="38495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18"/>
            </a:avLst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+mn-ea"/>
              </a:rPr>
              <a:t>Cascading </a:t>
            </a:r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메뉴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0055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2-14.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유형</a:t>
            </a:r>
            <a:endParaRPr lang="ko-KR" altLang="en-US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3. Hierarchical menu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Hierarchical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메뉴는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10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개 이상의 옵션이 있는 경우와 옵션들이 가지 구조로 체계화 될 수 있는 경우 활용한다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Hierarchical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메뉴에서는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pull down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에서의 메뉴 제목들을 옵션 아이템으로 사용해야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en-US" altLang="ko-KR" sz="1050" dirty="0" smtClean="0"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Hierarchical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메뉴는 그 구조 내에서 사용자에게 가이드를 해주기 위해 조직화되고 라벨을 추가한다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Hierarchical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메뉴는 원하는 옵션을 최종적으로 선택할 때까지 선택되는 옵션들의 수를 최소화 해야한다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Hierarchical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메뉴에서는 주요하거나 빈번하게 선택되는 옵션들을 사용자가 즉시 선택할 수 있도록 해야한다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Hierarchical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GUI(Graphical User Interface)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요소는 가능한 간단하게 설계한다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사용자는 언제든지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한번의 간단한 컨트롤을 통해 쉽게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상위 레벨 메뉴로 쉽게 돌아갈 수 있도록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en-US" altLang="ko-KR" sz="1050" dirty="0" smtClean="0"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하위 메뉴는 상위 메뉴와 논리적으로 연관되어 있어야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en-US" altLang="ko-KR" sz="1050" dirty="0"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소프트웨어 네비게이션을 제공하여 사용자가 빠르게 원하는 메뉴를 선택할 수 있도록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(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트리 다이어그램 또는 </a:t>
            </a: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조직도를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활용할 수 있음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68147" y="4150628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1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68147" y="4901733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3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413371" y="4901733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4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55422" y="4901733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2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꺾인 연결선 5"/>
          <p:cNvCxnSpPr>
            <a:stCxn id="4" idx="2"/>
            <a:endCxn id="14" idx="0"/>
          </p:cNvCxnSpPr>
          <p:nvPr/>
        </p:nvCxnSpPr>
        <p:spPr>
          <a:xfrm rot="5400000">
            <a:off x="4295821" y="3271846"/>
            <a:ext cx="224590" cy="3012725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4" idx="2"/>
            <a:endCxn id="12" idx="0"/>
          </p:cNvCxnSpPr>
          <p:nvPr/>
        </p:nvCxnSpPr>
        <p:spPr>
          <a:xfrm rot="5400000">
            <a:off x="5802183" y="4778208"/>
            <a:ext cx="224590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4" idx="2"/>
            <a:endCxn id="13" idx="0"/>
          </p:cNvCxnSpPr>
          <p:nvPr/>
        </p:nvCxnSpPr>
        <p:spPr>
          <a:xfrm rot="16200000" flipH="1">
            <a:off x="7274795" y="3305596"/>
            <a:ext cx="224590" cy="2945224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852354" y="5680211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5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62983" y="5680211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6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98017" y="5680211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7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79577" y="5680211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8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27592" y="5680211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10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015724" y="5680211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11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74281" y="5680211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9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3" name="꺾인 연결선 32"/>
          <p:cNvCxnSpPr>
            <a:stCxn id="14" idx="2"/>
            <a:endCxn id="24" idx="0"/>
          </p:cNvCxnSpPr>
          <p:nvPr/>
        </p:nvCxnSpPr>
        <p:spPr>
          <a:xfrm rot="5400000">
            <a:off x="2475482" y="5241466"/>
            <a:ext cx="249475" cy="603068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4" idx="2"/>
            <a:endCxn id="25" idx="0"/>
          </p:cNvCxnSpPr>
          <p:nvPr/>
        </p:nvCxnSpPr>
        <p:spPr>
          <a:xfrm rot="16200000" flipH="1">
            <a:off x="3080796" y="5239219"/>
            <a:ext cx="249475" cy="607561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3" idx="2"/>
            <a:endCxn id="28" idx="0"/>
          </p:cNvCxnSpPr>
          <p:nvPr/>
        </p:nvCxnSpPr>
        <p:spPr>
          <a:xfrm rot="5400000">
            <a:off x="8442076" y="5250111"/>
            <a:ext cx="249475" cy="585779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3" idx="2"/>
            <a:endCxn id="29" idx="0"/>
          </p:cNvCxnSpPr>
          <p:nvPr/>
        </p:nvCxnSpPr>
        <p:spPr>
          <a:xfrm rot="16200000" flipH="1">
            <a:off x="9036141" y="5241823"/>
            <a:ext cx="249475" cy="602353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2" idx="2"/>
            <a:endCxn id="26" idx="0"/>
          </p:cNvCxnSpPr>
          <p:nvPr/>
        </p:nvCxnSpPr>
        <p:spPr>
          <a:xfrm rot="5400000">
            <a:off x="5204676" y="4957935"/>
            <a:ext cx="249475" cy="11701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12" idx="2"/>
            <a:endCxn id="30" idx="0"/>
          </p:cNvCxnSpPr>
          <p:nvPr/>
        </p:nvCxnSpPr>
        <p:spPr>
          <a:xfrm rot="16200000" flipH="1">
            <a:off x="6392808" y="4939933"/>
            <a:ext cx="249475" cy="12061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12" idx="2"/>
            <a:endCxn id="27" idx="0"/>
          </p:cNvCxnSpPr>
          <p:nvPr/>
        </p:nvCxnSpPr>
        <p:spPr>
          <a:xfrm rot="16200000" flipH="1">
            <a:off x="5795456" y="5537285"/>
            <a:ext cx="249475" cy="11430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3075683" y="6318989"/>
            <a:ext cx="892661" cy="5040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Menu 12</a:t>
            </a:r>
            <a:endParaRPr lang="ko-KR" altLang="en-US" sz="12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2" name="꺾인 연결선 61"/>
          <p:cNvCxnSpPr>
            <a:stCxn id="25" idx="2"/>
            <a:endCxn id="61" idx="0"/>
          </p:cNvCxnSpPr>
          <p:nvPr/>
        </p:nvCxnSpPr>
        <p:spPr>
          <a:xfrm rot="16200000" flipH="1">
            <a:off x="3448303" y="6245278"/>
            <a:ext cx="134722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/>
          <p:cNvSpPr txBox="1"/>
          <p:nvPr/>
        </p:nvSpPr>
        <p:spPr>
          <a:xfrm>
            <a:off x="522164" y="4277928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+mn-ea"/>
                <a:ea typeface="+mn-ea"/>
              </a:rPr>
              <a:t>Level 0</a:t>
            </a:r>
            <a:endParaRPr lang="ko-KR" altLang="en-US" sz="1100" b="1" dirty="0" smtClean="0">
              <a:latin typeface="+mn-ea"/>
              <a:ea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22164" y="5022956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+mn-ea"/>
                <a:ea typeface="+mn-ea"/>
              </a:rPr>
              <a:t>Level 1</a:t>
            </a:r>
            <a:endParaRPr lang="ko-KR" altLang="en-US" sz="1100" b="1" dirty="0" smtClean="0">
              <a:latin typeface="+mn-ea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22164" y="5801434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+mn-ea"/>
                <a:ea typeface="+mn-ea"/>
              </a:rPr>
              <a:t>Level 2</a:t>
            </a:r>
            <a:endParaRPr lang="ko-KR" altLang="en-US" sz="1100" b="1" dirty="0" smtClean="0">
              <a:latin typeface="+mn-ea"/>
              <a:ea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6984" y="6449107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+mn-ea"/>
                <a:ea typeface="+mn-ea"/>
              </a:rPr>
              <a:t>Level 3</a:t>
            </a:r>
            <a:endParaRPr lang="ko-KR" altLang="en-US" sz="11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9282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42281" y="1006410"/>
            <a:ext cx="100009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0316" marR="0" lvl="0" indent="0" algn="l" defTabSz="1043056" rtl="0" eaLnBrk="1" fontAlgn="auto" latinLnBrk="1" hangingPunct="1">
              <a:lnSpc>
                <a:spcPct val="15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1-2.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환경 별 </a:t>
            </a:r>
            <a:r>
              <a:rPr kumimoji="0" lang="ko-KR" altLang="en-US" sz="14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컨트롤 </a:t>
            </a:r>
            <a:r>
              <a:rPr kumimoji="0" lang="ko-KR" altLang="en-US" sz="14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장비</a:t>
            </a:r>
            <a:endParaRPr kumimoji="0" lang="en-US" altLang="ko-KR" sz="14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140" y="1476375"/>
            <a:ext cx="10153128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55” 2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3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열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DID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멀티스크린을 기준으로 하며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공통적으로 사용되는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UI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및 구성을 일관되게 사용하여 혼란을 최소화 한다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  <a:endParaRPr kumimoji="0" lang="en-US" altLang="ko-KR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7941" marR="0" lvl="0" indent="-22860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사용자의 상황 및 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공간 특수성을 고려하여 컨트롤 장비 장소를 아래와 같이 기본으로 한다</a:t>
            </a:r>
            <a:r>
              <a:rPr kumimoji="0" lang="en-US" altLang="ko-KR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r>
              <a:rPr kumimoji="0" lang="ko-KR" altLang="en-US" sz="1050" b="0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kumimoji="0" lang="en-US" altLang="ko-KR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18473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2164" y="324207"/>
            <a:ext cx="1314430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기본 환경</a:t>
            </a:r>
            <a:endParaRPr kumimoji="0" lang="en-US" altLang="ko-KR" sz="2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9108" y="1941000"/>
            <a:ext cx="756084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55” 2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3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열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멀티스크린</a:t>
            </a:r>
            <a:r>
              <a:rPr kumimoji="1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나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12.2” </a:t>
            </a:r>
            <a:r>
              <a:rPr kumimoji="0" lang="ko-KR" altLang="en-US" sz="1050" b="0" i="0" u="none" strike="noStrike" kern="1200" cap="none" spc="-10" normalizeH="0" baseline="0" noProof="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태블릿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PC</a:t>
            </a:r>
            <a:endParaRPr kumimoji="0" lang="ko-KR" altLang="en-US" sz="1050" b="0" i="0" u="none" strike="noStrike" kern="1200" cap="none" spc="-10" normalizeH="0" baseline="0" noProof="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</a:t>
            </a:r>
            <a:r>
              <a:rPr kumimoji="0" lang="en-US" altLang="ko-KR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29” LED </a:t>
            </a:r>
            <a:r>
              <a:rPr kumimoji="0" lang="ko-KR" altLang="en-US" sz="1050" b="0" i="0" u="none" strike="noStrike" kern="1200" cap="none" spc="-10" normalizeH="0" baseline="0" noProof="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터치스크린</a:t>
            </a:r>
          </a:p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5121" name="_x72076760" descr="EMB0000086c2f0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09" y="3177199"/>
            <a:ext cx="6415258" cy="325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" t="4709" r="296" b="23076"/>
          <a:stretch/>
        </p:blipFill>
        <p:spPr bwMode="auto">
          <a:xfrm>
            <a:off x="646915" y="3066897"/>
            <a:ext cx="6542043" cy="33808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</p:pic>
      <p:pic>
        <p:nvPicPr>
          <p:cNvPr id="6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4465" r="348" b="23319"/>
          <a:stretch/>
        </p:blipFill>
        <p:spPr bwMode="auto">
          <a:xfrm>
            <a:off x="3406776" y="3066897"/>
            <a:ext cx="6578708" cy="338083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/>
        </p:spPr>
      </p:pic>
      <p:sp>
        <p:nvSpPr>
          <p:cNvPr id="70" name="직사각형 69"/>
          <p:cNvSpPr/>
          <p:nvPr/>
        </p:nvSpPr>
        <p:spPr>
          <a:xfrm>
            <a:off x="2119810" y="3387446"/>
            <a:ext cx="6144035" cy="2729959"/>
          </a:xfrm>
          <a:prstGeom prst="rect">
            <a:avLst/>
          </a:prstGeom>
          <a:solidFill>
            <a:schemeClr val="bg1"/>
          </a:solidFill>
          <a:ln w="9528">
            <a:solidFill>
              <a:schemeClr val="tx1">
                <a:lumMod val="75000"/>
                <a:lumOff val="25000"/>
              </a:schemeClr>
            </a:solidFill>
            <a:prstDash val="solid"/>
            <a:miter/>
          </a:ln>
          <a:effectLst>
            <a:outerShdw blurRad="38100" dist="25400" dir="5400000" algn="t" rotWithShape="0">
              <a:prstClr val="black">
                <a:alpha val="23000"/>
              </a:prstClr>
            </a:outerShdw>
          </a:effectLst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자유형 70"/>
          <p:cNvSpPr/>
          <p:nvPr/>
        </p:nvSpPr>
        <p:spPr>
          <a:xfrm>
            <a:off x="2613055" y="4153551"/>
            <a:ext cx="1176345" cy="852672"/>
          </a:xfrm>
          <a:custGeom>
            <a:avLst/>
            <a:gdLst>
              <a:gd name="connsiteX0" fmla="*/ 787400 w 984250"/>
              <a:gd name="connsiteY0" fmla="*/ 6350 h 622300"/>
              <a:gd name="connsiteX1" fmla="*/ 984250 w 984250"/>
              <a:gd name="connsiteY1" fmla="*/ 0 h 622300"/>
              <a:gd name="connsiteX2" fmla="*/ 984250 w 984250"/>
              <a:gd name="connsiteY2" fmla="*/ 622300 h 622300"/>
              <a:gd name="connsiteX3" fmla="*/ 0 w 984250"/>
              <a:gd name="connsiteY3" fmla="*/ 622300 h 622300"/>
              <a:gd name="connsiteX4" fmla="*/ 0 w 984250"/>
              <a:gd name="connsiteY4" fmla="*/ 311150 h 622300"/>
              <a:gd name="connsiteX5" fmla="*/ 784225 w 984250"/>
              <a:gd name="connsiteY5" fmla="*/ 314325 h 622300"/>
              <a:gd name="connsiteX6" fmla="*/ 787400 w 984250"/>
              <a:gd name="connsiteY6" fmla="*/ 6350 h 622300"/>
              <a:gd name="connsiteX0" fmla="*/ 780257 w 984250"/>
              <a:gd name="connsiteY0" fmla="*/ 0 h 623094"/>
              <a:gd name="connsiteX1" fmla="*/ 984250 w 984250"/>
              <a:gd name="connsiteY1" fmla="*/ 794 h 623094"/>
              <a:gd name="connsiteX2" fmla="*/ 984250 w 984250"/>
              <a:gd name="connsiteY2" fmla="*/ 623094 h 623094"/>
              <a:gd name="connsiteX3" fmla="*/ 0 w 984250"/>
              <a:gd name="connsiteY3" fmla="*/ 623094 h 623094"/>
              <a:gd name="connsiteX4" fmla="*/ 0 w 984250"/>
              <a:gd name="connsiteY4" fmla="*/ 311944 h 623094"/>
              <a:gd name="connsiteX5" fmla="*/ 784225 w 984250"/>
              <a:gd name="connsiteY5" fmla="*/ 315119 h 623094"/>
              <a:gd name="connsiteX6" fmla="*/ 780257 w 984250"/>
              <a:gd name="connsiteY6" fmla="*/ 0 h 623094"/>
              <a:gd name="connsiteX0" fmla="*/ 789782 w 984250"/>
              <a:gd name="connsiteY0" fmla="*/ 0 h 623094"/>
              <a:gd name="connsiteX1" fmla="*/ 984250 w 984250"/>
              <a:gd name="connsiteY1" fmla="*/ 794 h 623094"/>
              <a:gd name="connsiteX2" fmla="*/ 984250 w 984250"/>
              <a:gd name="connsiteY2" fmla="*/ 623094 h 623094"/>
              <a:gd name="connsiteX3" fmla="*/ 0 w 984250"/>
              <a:gd name="connsiteY3" fmla="*/ 623094 h 623094"/>
              <a:gd name="connsiteX4" fmla="*/ 0 w 984250"/>
              <a:gd name="connsiteY4" fmla="*/ 311944 h 623094"/>
              <a:gd name="connsiteX5" fmla="*/ 784225 w 984250"/>
              <a:gd name="connsiteY5" fmla="*/ 315119 h 623094"/>
              <a:gd name="connsiteX6" fmla="*/ 789782 w 984250"/>
              <a:gd name="connsiteY6" fmla="*/ 0 h 623094"/>
              <a:gd name="connsiteX0" fmla="*/ 782638 w 984250"/>
              <a:gd name="connsiteY0" fmla="*/ 0 h 623094"/>
              <a:gd name="connsiteX1" fmla="*/ 984250 w 984250"/>
              <a:gd name="connsiteY1" fmla="*/ 794 h 623094"/>
              <a:gd name="connsiteX2" fmla="*/ 984250 w 984250"/>
              <a:gd name="connsiteY2" fmla="*/ 623094 h 623094"/>
              <a:gd name="connsiteX3" fmla="*/ 0 w 984250"/>
              <a:gd name="connsiteY3" fmla="*/ 623094 h 623094"/>
              <a:gd name="connsiteX4" fmla="*/ 0 w 984250"/>
              <a:gd name="connsiteY4" fmla="*/ 311944 h 623094"/>
              <a:gd name="connsiteX5" fmla="*/ 784225 w 984250"/>
              <a:gd name="connsiteY5" fmla="*/ 315119 h 623094"/>
              <a:gd name="connsiteX6" fmla="*/ 782638 w 984250"/>
              <a:gd name="connsiteY6" fmla="*/ 0 h 623094"/>
              <a:gd name="connsiteX0" fmla="*/ 789782 w 984250"/>
              <a:gd name="connsiteY0" fmla="*/ 0 h 623094"/>
              <a:gd name="connsiteX1" fmla="*/ 984250 w 984250"/>
              <a:gd name="connsiteY1" fmla="*/ 794 h 623094"/>
              <a:gd name="connsiteX2" fmla="*/ 984250 w 984250"/>
              <a:gd name="connsiteY2" fmla="*/ 623094 h 623094"/>
              <a:gd name="connsiteX3" fmla="*/ 0 w 984250"/>
              <a:gd name="connsiteY3" fmla="*/ 623094 h 623094"/>
              <a:gd name="connsiteX4" fmla="*/ 0 w 984250"/>
              <a:gd name="connsiteY4" fmla="*/ 311944 h 623094"/>
              <a:gd name="connsiteX5" fmla="*/ 784225 w 984250"/>
              <a:gd name="connsiteY5" fmla="*/ 315119 h 623094"/>
              <a:gd name="connsiteX6" fmla="*/ 789782 w 984250"/>
              <a:gd name="connsiteY6" fmla="*/ 0 h 623094"/>
              <a:gd name="connsiteX0" fmla="*/ 782638 w 984250"/>
              <a:gd name="connsiteY0" fmla="*/ 0 h 623094"/>
              <a:gd name="connsiteX1" fmla="*/ 984250 w 984250"/>
              <a:gd name="connsiteY1" fmla="*/ 794 h 623094"/>
              <a:gd name="connsiteX2" fmla="*/ 984250 w 984250"/>
              <a:gd name="connsiteY2" fmla="*/ 623094 h 623094"/>
              <a:gd name="connsiteX3" fmla="*/ 0 w 984250"/>
              <a:gd name="connsiteY3" fmla="*/ 623094 h 623094"/>
              <a:gd name="connsiteX4" fmla="*/ 0 w 984250"/>
              <a:gd name="connsiteY4" fmla="*/ 311944 h 623094"/>
              <a:gd name="connsiteX5" fmla="*/ 784225 w 984250"/>
              <a:gd name="connsiteY5" fmla="*/ 315119 h 623094"/>
              <a:gd name="connsiteX6" fmla="*/ 782638 w 984250"/>
              <a:gd name="connsiteY6" fmla="*/ 0 h 623094"/>
              <a:gd name="connsiteX0" fmla="*/ 789782 w 984250"/>
              <a:gd name="connsiteY0" fmla="*/ 0 h 625475"/>
              <a:gd name="connsiteX1" fmla="*/ 984250 w 984250"/>
              <a:gd name="connsiteY1" fmla="*/ 3175 h 625475"/>
              <a:gd name="connsiteX2" fmla="*/ 984250 w 984250"/>
              <a:gd name="connsiteY2" fmla="*/ 625475 h 625475"/>
              <a:gd name="connsiteX3" fmla="*/ 0 w 984250"/>
              <a:gd name="connsiteY3" fmla="*/ 625475 h 625475"/>
              <a:gd name="connsiteX4" fmla="*/ 0 w 984250"/>
              <a:gd name="connsiteY4" fmla="*/ 314325 h 625475"/>
              <a:gd name="connsiteX5" fmla="*/ 784225 w 984250"/>
              <a:gd name="connsiteY5" fmla="*/ 317500 h 625475"/>
              <a:gd name="connsiteX6" fmla="*/ 789782 w 984250"/>
              <a:gd name="connsiteY6" fmla="*/ 0 h 625475"/>
              <a:gd name="connsiteX0" fmla="*/ 782639 w 984250"/>
              <a:gd name="connsiteY0" fmla="*/ 0 h 625475"/>
              <a:gd name="connsiteX1" fmla="*/ 984250 w 984250"/>
              <a:gd name="connsiteY1" fmla="*/ 3175 h 625475"/>
              <a:gd name="connsiteX2" fmla="*/ 984250 w 984250"/>
              <a:gd name="connsiteY2" fmla="*/ 625475 h 625475"/>
              <a:gd name="connsiteX3" fmla="*/ 0 w 984250"/>
              <a:gd name="connsiteY3" fmla="*/ 625475 h 625475"/>
              <a:gd name="connsiteX4" fmla="*/ 0 w 984250"/>
              <a:gd name="connsiteY4" fmla="*/ 314325 h 625475"/>
              <a:gd name="connsiteX5" fmla="*/ 784225 w 984250"/>
              <a:gd name="connsiteY5" fmla="*/ 317500 h 625475"/>
              <a:gd name="connsiteX6" fmla="*/ 782639 w 984250"/>
              <a:gd name="connsiteY6" fmla="*/ 0 h 625475"/>
              <a:gd name="connsiteX0" fmla="*/ 787401 w 984250"/>
              <a:gd name="connsiteY0" fmla="*/ 3969 h 622300"/>
              <a:gd name="connsiteX1" fmla="*/ 984250 w 984250"/>
              <a:gd name="connsiteY1" fmla="*/ 0 h 622300"/>
              <a:gd name="connsiteX2" fmla="*/ 984250 w 984250"/>
              <a:gd name="connsiteY2" fmla="*/ 622300 h 622300"/>
              <a:gd name="connsiteX3" fmla="*/ 0 w 984250"/>
              <a:gd name="connsiteY3" fmla="*/ 622300 h 622300"/>
              <a:gd name="connsiteX4" fmla="*/ 0 w 984250"/>
              <a:gd name="connsiteY4" fmla="*/ 311150 h 622300"/>
              <a:gd name="connsiteX5" fmla="*/ 784225 w 984250"/>
              <a:gd name="connsiteY5" fmla="*/ 314325 h 622300"/>
              <a:gd name="connsiteX6" fmla="*/ 787401 w 984250"/>
              <a:gd name="connsiteY6" fmla="*/ 3969 h 622300"/>
              <a:gd name="connsiteX0" fmla="*/ 787401 w 984250"/>
              <a:gd name="connsiteY0" fmla="*/ 3969 h 622300"/>
              <a:gd name="connsiteX1" fmla="*/ 984250 w 984250"/>
              <a:gd name="connsiteY1" fmla="*/ 0 h 622300"/>
              <a:gd name="connsiteX2" fmla="*/ 984250 w 984250"/>
              <a:gd name="connsiteY2" fmla="*/ 622300 h 622300"/>
              <a:gd name="connsiteX3" fmla="*/ 0 w 984250"/>
              <a:gd name="connsiteY3" fmla="*/ 622300 h 622300"/>
              <a:gd name="connsiteX4" fmla="*/ 0 w 984250"/>
              <a:gd name="connsiteY4" fmla="*/ 311150 h 622300"/>
              <a:gd name="connsiteX5" fmla="*/ 784225 w 984250"/>
              <a:gd name="connsiteY5" fmla="*/ 314325 h 622300"/>
              <a:gd name="connsiteX6" fmla="*/ 787401 w 984250"/>
              <a:gd name="connsiteY6" fmla="*/ 3969 h 622300"/>
              <a:gd name="connsiteX0" fmla="*/ 787401 w 984250"/>
              <a:gd name="connsiteY0" fmla="*/ 0 h 618331"/>
              <a:gd name="connsiteX1" fmla="*/ 984250 w 984250"/>
              <a:gd name="connsiteY1" fmla="*/ 3175 h 618331"/>
              <a:gd name="connsiteX2" fmla="*/ 984250 w 984250"/>
              <a:gd name="connsiteY2" fmla="*/ 618331 h 618331"/>
              <a:gd name="connsiteX3" fmla="*/ 0 w 984250"/>
              <a:gd name="connsiteY3" fmla="*/ 618331 h 618331"/>
              <a:gd name="connsiteX4" fmla="*/ 0 w 984250"/>
              <a:gd name="connsiteY4" fmla="*/ 307181 h 618331"/>
              <a:gd name="connsiteX5" fmla="*/ 784225 w 984250"/>
              <a:gd name="connsiteY5" fmla="*/ 310356 h 618331"/>
              <a:gd name="connsiteX6" fmla="*/ 787401 w 984250"/>
              <a:gd name="connsiteY6" fmla="*/ 0 h 618331"/>
              <a:gd name="connsiteX0" fmla="*/ 787401 w 984250"/>
              <a:gd name="connsiteY0" fmla="*/ 0 h 618331"/>
              <a:gd name="connsiteX1" fmla="*/ 981869 w 984250"/>
              <a:gd name="connsiteY1" fmla="*/ 793 h 618331"/>
              <a:gd name="connsiteX2" fmla="*/ 984250 w 984250"/>
              <a:gd name="connsiteY2" fmla="*/ 618331 h 618331"/>
              <a:gd name="connsiteX3" fmla="*/ 0 w 984250"/>
              <a:gd name="connsiteY3" fmla="*/ 618331 h 618331"/>
              <a:gd name="connsiteX4" fmla="*/ 0 w 984250"/>
              <a:gd name="connsiteY4" fmla="*/ 307181 h 618331"/>
              <a:gd name="connsiteX5" fmla="*/ 784225 w 984250"/>
              <a:gd name="connsiteY5" fmla="*/ 310356 h 618331"/>
              <a:gd name="connsiteX6" fmla="*/ 787401 w 984250"/>
              <a:gd name="connsiteY6" fmla="*/ 0 h 618331"/>
              <a:gd name="connsiteX0" fmla="*/ 787401 w 984250"/>
              <a:gd name="connsiteY0" fmla="*/ 0 h 618331"/>
              <a:gd name="connsiteX1" fmla="*/ 981869 w 984250"/>
              <a:gd name="connsiteY1" fmla="*/ 793 h 618331"/>
              <a:gd name="connsiteX2" fmla="*/ 984250 w 984250"/>
              <a:gd name="connsiteY2" fmla="*/ 618331 h 618331"/>
              <a:gd name="connsiteX3" fmla="*/ 0 w 984250"/>
              <a:gd name="connsiteY3" fmla="*/ 618331 h 618331"/>
              <a:gd name="connsiteX4" fmla="*/ 0 w 984250"/>
              <a:gd name="connsiteY4" fmla="*/ 307181 h 618331"/>
              <a:gd name="connsiteX5" fmla="*/ 719932 w 984250"/>
              <a:gd name="connsiteY5" fmla="*/ 307975 h 618331"/>
              <a:gd name="connsiteX6" fmla="*/ 787401 w 984250"/>
              <a:gd name="connsiteY6" fmla="*/ 0 h 618331"/>
              <a:gd name="connsiteX0" fmla="*/ 720726 w 984250"/>
              <a:gd name="connsiteY0" fmla="*/ 6351 h 617538"/>
              <a:gd name="connsiteX1" fmla="*/ 981869 w 984250"/>
              <a:gd name="connsiteY1" fmla="*/ 0 h 617538"/>
              <a:gd name="connsiteX2" fmla="*/ 984250 w 984250"/>
              <a:gd name="connsiteY2" fmla="*/ 617538 h 617538"/>
              <a:gd name="connsiteX3" fmla="*/ 0 w 984250"/>
              <a:gd name="connsiteY3" fmla="*/ 617538 h 617538"/>
              <a:gd name="connsiteX4" fmla="*/ 0 w 984250"/>
              <a:gd name="connsiteY4" fmla="*/ 306388 h 617538"/>
              <a:gd name="connsiteX5" fmla="*/ 719932 w 984250"/>
              <a:gd name="connsiteY5" fmla="*/ 307182 h 617538"/>
              <a:gd name="connsiteX6" fmla="*/ 720726 w 984250"/>
              <a:gd name="connsiteY6" fmla="*/ 6351 h 617538"/>
              <a:gd name="connsiteX0" fmla="*/ 723107 w 984250"/>
              <a:gd name="connsiteY0" fmla="*/ 1589 h 617538"/>
              <a:gd name="connsiteX1" fmla="*/ 981869 w 984250"/>
              <a:gd name="connsiteY1" fmla="*/ 0 h 617538"/>
              <a:gd name="connsiteX2" fmla="*/ 984250 w 984250"/>
              <a:gd name="connsiteY2" fmla="*/ 617538 h 617538"/>
              <a:gd name="connsiteX3" fmla="*/ 0 w 984250"/>
              <a:gd name="connsiteY3" fmla="*/ 617538 h 617538"/>
              <a:gd name="connsiteX4" fmla="*/ 0 w 984250"/>
              <a:gd name="connsiteY4" fmla="*/ 306388 h 617538"/>
              <a:gd name="connsiteX5" fmla="*/ 719932 w 984250"/>
              <a:gd name="connsiteY5" fmla="*/ 307182 h 617538"/>
              <a:gd name="connsiteX6" fmla="*/ 723107 w 984250"/>
              <a:gd name="connsiteY6" fmla="*/ 1589 h 617538"/>
              <a:gd name="connsiteX0" fmla="*/ 723107 w 984250"/>
              <a:gd name="connsiteY0" fmla="*/ 1589 h 617538"/>
              <a:gd name="connsiteX1" fmla="*/ 981869 w 984250"/>
              <a:gd name="connsiteY1" fmla="*/ 0 h 617538"/>
              <a:gd name="connsiteX2" fmla="*/ 984250 w 984250"/>
              <a:gd name="connsiteY2" fmla="*/ 617538 h 617538"/>
              <a:gd name="connsiteX3" fmla="*/ 0 w 984250"/>
              <a:gd name="connsiteY3" fmla="*/ 617538 h 617538"/>
              <a:gd name="connsiteX4" fmla="*/ 0 w 984250"/>
              <a:gd name="connsiteY4" fmla="*/ 348412 h 617538"/>
              <a:gd name="connsiteX5" fmla="*/ 719932 w 984250"/>
              <a:gd name="connsiteY5" fmla="*/ 307182 h 617538"/>
              <a:gd name="connsiteX6" fmla="*/ 723107 w 984250"/>
              <a:gd name="connsiteY6" fmla="*/ 1589 h 617538"/>
              <a:gd name="connsiteX0" fmla="*/ 723107 w 984250"/>
              <a:gd name="connsiteY0" fmla="*/ 1589 h 617538"/>
              <a:gd name="connsiteX1" fmla="*/ 981869 w 984250"/>
              <a:gd name="connsiteY1" fmla="*/ 0 h 617538"/>
              <a:gd name="connsiteX2" fmla="*/ 984250 w 984250"/>
              <a:gd name="connsiteY2" fmla="*/ 617538 h 617538"/>
              <a:gd name="connsiteX3" fmla="*/ 0 w 984250"/>
              <a:gd name="connsiteY3" fmla="*/ 617538 h 617538"/>
              <a:gd name="connsiteX4" fmla="*/ 0 w 984250"/>
              <a:gd name="connsiteY4" fmla="*/ 348412 h 617538"/>
              <a:gd name="connsiteX5" fmla="*/ 715887 w 984250"/>
              <a:gd name="connsiteY5" fmla="*/ 349206 h 617538"/>
              <a:gd name="connsiteX6" fmla="*/ 723107 w 984250"/>
              <a:gd name="connsiteY6" fmla="*/ 1589 h 617538"/>
              <a:gd name="connsiteX0" fmla="*/ 719061 w 984250"/>
              <a:gd name="connsiteY0" fmla="*/ 1589 h 617538"/>
              <a:gd name="connsiteX1" fmla="*/ 981869 w 984250"/>
              <a:gd name="connsiteY1" fmla="*/ 0 h 617538"/>
              <a:gd name="connsiteX2" fmla="*/ 984250 w 984250"/>
              <a:gd name="connsiteY2" fmla="*/ 617538 h 617538"/>
              <a:gd name="connsiteX3" fmla="*/ 0 w 984250"/>
              <a:gd name="connsiteY3" fmla="*/ 617538 h 617538"/>
              <a:gd name="connsiteX4" fmla="*/ 0 w 984250"/>
              <a:gd name="connsiteY4" fmla="*/ 348412 h 617538"/>
              <a:gd name="connsiteX5" fmla="*/ 715887 w 984250"/>
              <a:gd name="connsiteY5" fmla="*/ 349206 h 617538"/>
              <a:gd name="connsiteX6" fmla="*/ 719061 w 984250"/>
              <a:gd name="connsiteY6" fmla="*/ 1589 h 61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250" h="617538">
                <a:moveTo>
                  <a:pt x="719061" y="1589"/>
                </a:moveTo>
                <a:lnTo>
                  <a:pt x="981869" y="0"/>
                </a:lnTo>
                <a:cubicBezTo>
                  <a:pt x="982663" y="205846"/>
                  <a:pt x="983456" y="411692"/>
                  <a:pt x="984250" y="617538"/>
                </a:cubicBezTo>
                <a:lnTo>
                  <a:pt x="0" y="617538"/>
                </a:lnTo>
                <a:lnTo>
                  <a:pt x="0" y="348412"/>
                </a:lnTo>
                <a:lnTo>
                  <a:pt x="715887" y="349206"/>
                </a:lnTo>
                <a:cubicBezTo>
                  <a:pt x="716945" y="246548"/>
                  <a:pt x="715621" y="104247"/>
                  <a:pt x="719061" y="15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8">
            <a:solidFill>
              <a:schemeClr val="tx1">
                <a:lumMod val="75000"/>
                <a:lumOff val="25000"/>
              </a:schemeClr>
            </a:solidFill>
            <a:prstDash val="solid"/>
            <a:miter/>
          </a:ln>
        </p:spPr>
        <p:txBody>
          <a:bodyPr vert="horz" wrap="none" lIns="107999" tIns="45720" rIns="107999" bIns="45720" anchor="ctr" anchorCtr="1" compatLnSpc="1"/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872782" y="3392141"/>
            <a:ext cx="4638091" cy="332570"/>
          </a:xfrm>
          <a:prstGeom prst="rect">
            <a:avLst/>
          </a:prstGeom>
          <a:pattFill prst="wdUpDiag">
            <a:fgClr>
              <a:srgbClr val="DDDDDD"/>
            </a:fgClr>
            <a:bgClr>
              <a:schemeClr val="bg1"/>
            </a:bgClr>
          </a:patt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0" marR="0" lvl="0" indent="0" algn="ctr" defTabSz="10429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tabLst/>
              <a:defRPr/>
            </a:pP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Verdana" pitchFamily="34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406776" y="3730805"/>
            <a:ext cx="3468457" cy="121732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139160" y="4208362"/>
            <a:ext cx="1142133" cy="1421810"/>
            <a:chOff x="1977260" y="4039669"/>
            <a:chExt cx="1076865" cy="1340559"/>
          </a:xfrm>
        </p:grpSpPr>
        <p:sp>
          <p:nvSpPr>
            <p:cNvPr id="76" name="직사각형 75"/>
            <p:cNvSpPr/>
            <p:nvPr/>
          </p:nvSpPr>
          <p:spPr>
            <a:xfrm>
              <a:off x="2243274" y="4039669"/>
              <a:ext cx="537886" cy="10842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8">
              <a:solidFill>
                <a:schemeClr val="tx1">
                  <a:lumMod val="75000"/>
                  <a:lumOff val="25000"/>
                </a:schemeClr>
              </a:solidFill>
              <a:prstDash val="solid"/>
              <a:miter/>
            </a:ln>
          </p:spPr>
          <p:txBody>
            <a:bodyPr vert="horz" wrap="none" lIns="107999" tIns="45720" rIns="107999" bIns="45720" anchor="ctr" anchorCtr="1" compatLnSpc="1"/>
            <a:lstStyle/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회의</a:t>
              </a:r>
              <a:endPara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테이블</a:t>
              </a: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1977260" y="4065376"/>
              <a:ext cx="203617" cy="1058579"/>
              <a:chOff x="8176647" y="4545576"/>
              <a:chExt cx="203617" cy="1058579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8176647" y="4545576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8176647" y="4830564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8176647" y="5115552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8176647" y="5400540"/>
                <a:ext cx="203617" cy="20361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2410404" y="4065379"/>
              <a:ext cx="643721" cy="1314849"/>
              <a:chOff x="7843069" y="4423512"/>
              <a:chExt cx="585200" cy="1195317"/>
            </a:xfrm>
          </p:grpSpPr>
          <p:sp>
            <p:nvSpPr>
              <p:cNvPr id="88" name="타원 87"/>
              <p:cNvSpPr/>
              <p:nvPr/>
            </p:nvSpPr>
            <p:spPr>
              <a:xfrm>
                <a:off x="8243163" y="442351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8243163" y="468259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8243163" y="494167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3" name="타원 92"/>
              <p:cNvSpPr/>
              <p:nvPr/>
            </p:nvSpPr>
            <p:spPr>
              <a:xfrm>
                <a:off x="8243163" y="5200752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7843069" y="5433724"/>
                <a:ext cx="185106" cy="185105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42988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82" name="Picture 5" descr="C:\Users\PCK\Desktop\Untitled-6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931"/>
          <a:stretch/>
        </p:blipFill>
        <p:spPr bwMode="auto">
          <a:xfrm>
            <a:off x="7975777" y="3397440"/>
            <a:ext cx="297154" cy="5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4545225" y="3873167"/>
            <a:ext cx="2330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55” 2</a:t>
            </a:r>
            <a:r>
              <a:rPr kumimoji="0" lang="ko-KR" altLang="en-US" sz="1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단 </a:t>
            </a:r>
            <a:r>
              <a:rPr kumimoji="0" lang="en-US" altLang="ko-KR" sz="1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3</a:t>
            </a:r>
            <a:r>
              <a:rPr kumimoji="0" lang="ko-KR" altLang="en-US" sz="1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열 멀티스크린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793315" y="4716563"/>
            <a:ext cx="795109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사용자 자리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613055" y="5853958"/>
            <a:ext cx="4897817" cy="26118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0" marR="0" lvl="0" indent="0" algn="ctr" defTabSz="10429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tabLst/>
              <a:defRPr/>
            </a:pP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Verdana" pitchFamily="34" charset="0"/>
            </a:endParaRPr>
          </a:p>
        </p:txBody>
      </p:sp>
      <p:pic>
        <p:nvPicPr>
          <p:cNvPr id="102" name="Picture 5" descr="C:\Users\PCK\Desktop\Untitled-6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931"/>
          <a:stretch/>
        </p:blipFill>
        <p:spPr bwMode="auto">
          <a:xfrm rot="16200000">
            <a:off x="8100371" y="5683540"/>
            <a:ext cx="297154" cy="5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타원 103"/>
          <p:cNvSpPr/>
          <p:nvPr/>
        </p:nvSpPr>
        <p:spPr>
          <a:xfrm>
            <a:off x="2985270" y="4265439"/>
            <a:ext cx="215958" cy="21595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872782" y="3448997"/>
            <a:ext cx="4638091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자료실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619068" y="5876946"/>
            <a:ext cx="489180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책상 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각종 보고자료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 rot="5400000">
            <a:off x="5638843" y="5099060"/>
            <a:ext cx="135384" cy="266888"/>
          </a:xfrm>
          <a:prstGeom prst="round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 rot="5400000">
            <a:off x="3576862" y="4349457"/>
            <a:ext cx="135384" cy="136955"/>
          </a:xfrm>
          <a:prstGeom prst="round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933953" y="4279302"/>
            <a:ext cx="1379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12.2” </a:t>
            </a:r>
            <a:r>
              <a:rPr kumimoji="0" lang="ko-KR" altLang="en-US" sz="1000" b="1" i="0" u="none" strike="noStrike" kern="1200" cap="none" spc="-1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태블릿</a:t>
            </a:r>
            <a:r>
              <a:rPr kumimoji="0" lang="en-US" altLang="ko-KR" sz="1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PC</a:t>
            </a:r>
            <a:endParaRPr kumimoji="0" lang="ko-KR" altLang="en-US" sz="1000" b="1" i="0" u="none" strike="noStrike" kern="1200" cap="none" spc="-1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725720" y="5259300"/>
            <a:ext cx="1379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29” LED </a:t>
            </a:r>
            <a:r>
              <a:rPr kumimoji="0" lang="ko-KR" altLang="en-US" sz="10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터치스크린</a:t>
            </a:r>
          </a:p>
        </p:txBody>
      </p:sp>
      <p:cxnSp>
        <p:nvCxnSpPr>
          <p:cNvPr id="116" name="직선 화살표 연결선 115"/>
          <p:cNvCxnSpPr/>
          <p:nvPr/>
        </p:nvCxnSpPr>
        <p:spPr>
          <a:xfrm>
            <a:off x="3716275" y="4411636"/>
            <a:ext cx="280963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716114" y="4971033"/>
            <a:ext cx="13795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43056" rtl="0" eaLnBrk="1" fontAlgn="auto" latinLnBrk="1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-1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카메라</a:t>
            </a:r>
          </a:p>
        </p:txBody>
      </p:sp>
      <p:cxnSp>
        <p:nvCxnSpPr>
          <p:cNvPr id="24" name="꺾인 연결선 23"/>
          <p:cNvCxnSpPr>
            <a:endCxn id="113" idx="1"/>
          </p:cNvCxnSpPr>
          <p:nvPr/>
        </p:nvCxnSpPr>
        <p:spPr>
          <a:xfrm>
            <a:off x="5839979" y="5232503"/>
            <a:ext cx="885741" cy="15375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5658496" y="5048800"/>
            <a:ext cx="96078" cy="9607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990550" y="3852537"/>
            <a:ext cx="269545" cy="176130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0" marR="0" lvl="0" indent="0" algn="ctr" defTabSz="10429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pitchFamily="2" charset="0"/>
              <a:buNone/>
              <a:tabLst/>
              <a:defRPr/>
            </a:pP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Verdana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981026" y="4576221"/>
            <a:ext cx="280240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TV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53" name="직선 화살표 연결선 152"/>
          <p:cNvCxnSpPr/>
          <p:nvPr/>
        </p:nvCxnSpPr>
        <p:spPr>
          <a:xfrm>
            <a:off x="5754574" y="5094143"/>
            <a:ext cx="97114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688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2-14.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유형</a:t>
            </a:r>
            <a:endParaRPr lang="ko-KR" altLang="en-US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4. Scrolling</a:t>
            </a: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menu</a:t>
            </a: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메뉴에서 디스플레이가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데이터 전체를 표시하기에 데이터 모임이 너무 길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때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스크롤 사용이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제공되는 것이 바람직하다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스크롤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바는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오른쪽에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위치해야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메뉴에 제목이 있는 경우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디스플레이 위쪽에 위치하여야 하고 옵션으로부터 눈에 띄어야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옵션은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수직적으로 배열되어야 하고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한 줄에 하나의 옵션이 배치되어야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옵션의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순서는 사용자의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조작을 최소화할 수 있는 순서대로 옵션이 배열되어야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하며 사용 빈도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시간 순서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가나다 순서를 기준으로 할 수 있다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스크롤링을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통해서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모든 메뉴를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분명하고 완벽하게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접근할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수 있어야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추가적인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메뉴가 있다는 것을 사용자가 알아볼 수 있어야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하며 스크롤 바를 통해 이를 암시할 수 있다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50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개가 넘는 옵션을 포함하는 것과 같은 복잡한 </a:t>
            </a:r>
            <a:r>
              <a:rPr kumimoji="0" lang="ko-KR" altLang="en-US" sz="1050" spc="-1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스크롤링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메뉴에서는 사용자가 옵션의 특징으로 옵션을 검색할 수 있는 검색기능을 제공해야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7172"/>
          <a:stretch/>
        </p:blipFill>
        <p:spPr>
          <a:xfrm>
            <a:off x="2250356" y="3901410"/>
            <a:ext cx="3198587" cy="2673665"/>
          </a:xfrm>
          <a:prstGeom prst="rect">
            <a:avLst/>
          </a:prstGeom>
        </p:spPr>
      </p:pic>
      <p:pic>
        <p:nvPicPr>
          <p:cNvPr id="3076" name="Picture 4" descr="scrolling menu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86" y="3902253"/>
            <a:ext cx="2521003" cy="26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오른쪽 화살표 설명선 11"/>
          <p:cNvSpPr/>
          <p:nvPr/>
        </p:nvSpPr>
        <p:spPr>
          <a:xfrm>
            <a:off x="1264774" y="5012278"/>
            <a:ext cx="2186656" cy="451928"/>
          </a:xfrm>
          <a:prstGeom prst="rightArrowCallout">
            <a:avLst>
              <a:gd name="adj1" fmla="val 25000"/>
              <a:gd name="adj2" fmla="val 25000"/>
              <a:gd name="adj3" fmla="val 40202"/>
              <a:gd name="adj4" fmla="val 86307"/>
            </a:avLst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수직배열 및 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문자열 순서대로 옵션 배치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위쪽 화살표 설명선 14"/>
          <p:cNvSpPr/>
          <p:nvPr/>
        </p:nvSpPr>
        <p:spPr>
          <a:xfrm>
            <a:off x="6915306" y="5796855"/>
            <a:ext cx="1800200" cy="936104"/>
          </a:xfrm>
          <a:prstGeom prst="upArrowCallout">
            <a:avLst>
              <a:gd name="adj1" fmla="val 20004"/>
              <a:gd name="adj2" fmla="val 23655"/>
              <a:gd name="adj3" fmla="val 25000"/>
              <a:gd name="adj4" fmla="val 40499"/>
            </a:avLst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  <a:latin typeface="+mn-ea"/>
              </a:rPr>
              <a:t>하위 메뉴 암시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187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943" y="3977022"/>
            <a:ext cx="2190750" cy="3000375"/>
          </a:xfrm>
          <a:prstGeom prst="rect">
            <a:avLst/>
          </a:prstGeom>
        </p:spPr>
      </p:pic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2-14.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유형</a:t>
            </a:r>
            <a:endParaRPr lang="ko-KR" altLang="en-US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5. Pop-up menu</a:t>
            </a:r>
            <a:r>
              <a:rPr kumimoji="0" lang="ko-KR" altLang="en-US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endParaRPr kumimoji="0" lang="en-US" altLang="ko-KR" sz="1050" b="1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Pop-up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메뉴에서 옵션을 선택하는 경우 탐색 과정이 없어 효율적으로 명령 수행이 가능하고 일반적으로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5~10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개의 옵션이 수직으로 제시한다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Pop-up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메뉴는 굵은 경계선으로 표시하거나 배경 스크린과 대비되는 색으로 표시하여 배경 스크린과 구별되어야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en-US" altLang="ko-KR" sz="1050" dirty="0" smtClean="0"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각각의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Pop-up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메뉴에 제목을 같이 제공할 수 있다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en-US" altLang="ko-KR" sz="1050" dirty="0" smtClean="0"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Pop-up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메뉴는 화면 위의 포인터 바로 아래에 제시되어야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en-US" altLang="ko-KR" sz="1050" dirty="0" smtClean="0"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Pop-up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메뉴가 활성화 될 수 있는 화면에서는 색을 통한 강조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메시지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커서 모양 변화 등의 신호를 통해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pop-up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메뉴가 있다는 정보를 제공해야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en-US" altLang="ko-KR" sz="1050" dirty="0" smtClean="0"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Pop-up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메뉴의 옵션이 선택 되어 화면 상에 지속적으로 있는 경우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선택된 옵션은 강조하여 표시해야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Pop-up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메뉴에서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cascading menu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로 이어진다면 오른쪽을 가리키는 표시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(▶</a:t>
            </a:r>
            <a:r>
              <a:rPr lang="en-US" altLang="ko-KR" sz="1050" dirty="0" smtClean="0">
                <a:latin typeface="+mn-ea"/>
                <a:ea typeface="+mn-ea"/>
              </a:rPr>
              <a:t>)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가 옵션 옆에 표기되어야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en-US" altLang="ko-KR" sz="1050" dirty="0" smtClean="0"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Pop-up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메뉴에서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선택된 옵션이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cascading menu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가 있을 경우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이를 강조하여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cascading menu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의 제목 역할을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7650956" y="4788743"/>
            <a:ext cx="1204475" cy="1064679"/>
          </a:xfrm>
          <a:prstGeom prst="upArrowCallout">
            <a:avLst>
              <a:gd name="adj1" fmla="val 15233"/>
              <a:gd name="adj2" fmla="val 14112"/>
              <a:gd name="adj3" fmla="val 25000"/>
              <a:gd name="adj4" fmla="val 40499"/>
            </a:avLst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하위 메뉴 암시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50325"/>
          <a:stretch/>
        </p:blipFill>
        <p:spPr>
          <a:xfrm>
            <a:off x="1943696" y="4329599"/>
            <a:ext cx="3925954" cy="2172801"/>
          </a:xfrm>
          <a:prstGeom prst="rect">
            <a:avLst/>
          </a:prstGeom>
        </p:spPr>
      </p:pic>
      <p:sp>
        <p:nvSpPr>
          <p:cNvPr id="13" name="위쪽 화살표 설명선 12"/>
          <p:cNvSpPr/>
          <p:nvPr/>
        </p:nvSpPr>
        <p:spPr>
          <a:xfrm>
            <a:off x="3167832" y="6046390"/>
            <a:ext cx="1800200" cy="936104"/>
          </a:xfrm>
          <a:prstGeom prst="upArrowCallout">
            <a:avLst>
              <a:gd name="adj1" fmla="val 20004"/>
              <a:gd name="adj2" fmla="val 23655"/>
              <a:gd name="adj3" fmla="val 25000"/>
              <a:gd name="adj4" fmla="val 40499"/>
            </a:avLst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배경 색과 다르게 표시</a:t>
            </a:r>
            <a:endParaRPr lang="ko-KR" altLang="en-US" sz="1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오른쪽 화살표 설명선 49"/>
          <p:cNvSpPr/>
          <p:nvPr/>
        </p:nvSpPr>
        <p:spPr>
          <a:xfrm>
            <a:off x="1655664" y="5179827"/>
            <a:ext cx="1682600" cy="451928"/>
          </a:xfrm>
          <a:prstGeom prst="rightArrowCallout">
            <a:avLst>
              <a:gd name="adj1" fmla="val 25000"/>
              <a:gd name="adj2" fmla="val 25000"/>
              <a:gd name="adj3" fmla="val 40202"/>
              <a:gd name="adj4" fmla="val 86307"/>
            </a:avLst>
          </a:prstGeom>
          <a:solidFill>
            <a:schemeClr val="bg1"/>
          </a:solidFill>
          <a:ln w="19050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윤곽선 및 음영을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+mn-ea"/>
              </a:rPr>
              <a:t>통해 배경과 구분</a:t>
            </a:r>
            <a:endParaRPr lang="en-US" altLang="ko-KR" sz="105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9589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2-14.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메뉴 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유형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6. Tear-off menu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Tear-off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메뉴는 표시 영역을 저장하거나 더 나은 유연성을 제공할 경우 고정된 팔레트 대신에 사용된다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사용자가 다중 선택을 할 수 있도록 배치 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사용자는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tear-off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메뉴를 이동시키거나 사이즈를 조절할 수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있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en-US" altLang="ko-KR" sz="1050" dirty="0">
              <a:latin typeface="+mn-ea"/>
              <a:ea typeface="+mn-ea"/>
            </a:endParaRP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kumimoji="0" lang="en-US" altLang="ko-KR" sz="1050" b="1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7. Toggled </a:t>
            </a:r>
            <a:r>
              <a:rPr kumimoji="0" lang="en-US" altLang="ko-KR" sz="105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menu</a:t>
            </a:r>
            <a:endParaRPr kumimoji="0" lang="en-US" altLang="ko-KR" sz="1050" b="1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Toggled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메뉴는 빈번하게 사용하는 상반된 명령을 나타내는 두 가지 옵션을 제공한다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Toggled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 옵션은 동사 형태로 표현하여 옵션 선택에 따른 명확한 결과를 제공해야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en-US" altLang="ko-KR" sz="1050" dirty="0">
              <a:latin typeface="+mn-ea"/>
              <a:ea typeface="+mn-ea"/>
            </a:endParaRP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endParaRPr kumimoji="0" lang="en-US" altLang="ko-KR" sz="1050" b="1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105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8. Graphic </a:t>
            </a:r>
            <a:r>
              <a:rPr kumimoji="0" lang="en-US" altLang="ko-KR" sz="105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menu</a:t>
            </a:r>
            <a:endParaRPr kumimoji="0" lang="en-US" altLang="ko-KR" sz="1050" b="1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그래픽 메뉴에 있는 심볼이 그 자체로 설명이 명확하지 않은 경우에는 라벨을 붙어야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그래픽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메뉴에서 심볼을 선택하면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이를 상기시켜 줄 수 있는 표시기를 나타나게 하여 선택된 모드가 실행 중이라는 것을 지속적으로 알려주어야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en-US" altLang="ko-KR" sz="1050" dirty="0" smtClean="0"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사용자는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팔레트를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이동시키거나 사이즈를 조절할 수 있어야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4098" name="Picture 2" descr="tear-off menu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9" y="4455945"/>
            <a:ext cx="3037364" cy="22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aphic symbol palette menu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13" y="4454936"/>
            <a:ext cx="2650178" cy="2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enu toggle button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688" y="4487166"/>
            <a:ext cx="2924848" cy="220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637624" y="6693008"/>
            <a:ext cx="3105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Tear-off menu</a:t>
            </a:r>
            <a:endParaRPr lang="en-US" altLang="ko-KR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3941201" y="6693008"/>
            <a:ext cx="3105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Toggled menu</a:t>
            </a:r>
            <a:endParaRPr lang="en-US" altLang="ko-KR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7133921" y="6693008"/>
            <a:ext cx="31052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Graphic menu</a:t>
            </a:r>
            <a:endParaRPr lang="en-US" altLang="ko-KR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99942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2-15.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커서</a:t>
            </a:r>
            <a:endParaRPr lang="en-US" altLang="ko-KR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457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텍스트를 입력하거나 수정할 때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사용자는 커서를 자유롭게 이동하여 특정한 위치에서 텍스트를 곧바로 수정할 수 있도록 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en-US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사용자는 커서를  문자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선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그리고 페이지 단위로 이동시킬 수 있어야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텍스트 커서는 입력 모드에서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I-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빔 형태로 표시 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r>
              <a:rPr lang="en-US" altLang="ko-KR" sz="1050" dirty="0" smtClean="0"/>
              <a:t> 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I-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빔의 높이는 입력되는 텍스트 높이와 일치되어야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텍스트 커서는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2~5Hz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비율로 깜박여야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fr-FR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화면에서 가장 처음으로 입력 초점을 인식할 때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텍스트 커서는 텍스트 입력을 시작할 확률이 가장 높은 영역에 위치해야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fr-FR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커서가 화면에서 사라진 이후 다시 화면에 나타날 때는 다시 초점이 맞춰지는 곳에 다시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나타나야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fr-FR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시스템과 연결된 모든 입력 장치를 통해 텍스트 커서의 위치를 이동시킬 수 있어야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작업 환경이 비슷하게 구축된 화면에서 커서의 기본 위치는 일관되게 유지되어야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en-US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텍스트 커서는 텍스트를 입력할 수 있는 영역에서만 활성화 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fr-FR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상태 표시기로써의 커서는 일반적인 커서와 구분되어야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fr-FR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커서 작동은 커서를 위치시킬 수 있는 이동요소와 화면 요소를 조작할 수 있는 활성화 요소가 포함되어야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포인터 커서의 경우 주로 왼쪽을 가리키는 화살표</a:t>
            </a:r>
            <a:r>
              <a:rPr lang="en-US" altLang="ko-KR" sz="1050" dirty="0" smtClean="0"/>
              <a:t>(↖)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로 표시되며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메뉴 선택 또는 클릭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드래그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등의 과업을 수행할 수 있다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en-US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포인팅 커서를 이동시키는 경우 모든 화면의 위치에서 그 크기가 일관되게 유지되어야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 </a:t>
            </a:r>
            <a:endParaRPr kumimoji="0" lang="en-US" altLang="ko-KR" sz="1050" spc="-10" dirty="0" smtClean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포인팅 커서는 깜박거리지 않아야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en-US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포인팅 커서는 포인팅 장치의 이동에 따라 빠르게 움직여야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en-US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포인팅 커서는 사용자가 타이핑을 하는 경우에는 사라져야 하고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타이핑이 끝나는 순간 또는 포인팅 장치를 움직일 경우 화면에 다시 나타나야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en-US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위치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/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포인팅 커서는 사용자가 포인팅 장치를 작동하지 않는 경우 움직이지 않아야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  <a:endParaRPr lang="en-US" altLang="ko-KR" sz="1050" dirty="0" smtClean="0"/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작업을 수행하는 작동 버튼의 정확한 가리킬 수 있도록 설계되어야 한다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 </a:t>
            </a:r>
            <a:endParaRPr lang="en-US" altLang="ko-KR" sz="1050" dirty="0" smtClean="0"/>
          </a:p>
          <a:p>
            <a:pPr marL="171450" lvl="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다중 커서는 과업 수행에 반드시 필요하지 않는 이상 사용하지 않도록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r>
              <a:rPr lang="en-US" altLang="ko-KR" sz="1050" dirty="0" smtClean="0">
                <a:solidFill>
                  <a:prstClr val="black"/>
                </a:solidFill>
              </a:rPr>
              <a:t> </a:t>
            </a:r>
          </a:p>
          <a:p>
            <a:pPr marL="171450" lvl="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다중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커서가 사용될 경우에는 각각의 커서가 쉽게 구분될 수 있어야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한다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</a:t>
            </a:r>
            <a:endParaRPr lang="en-US" altLang="ko-KR" sz="1050" dirty="0" smtClean="0"/>
          </a:p>
          <a:p>
            <a:endParaRPr kumimoji="0" lang="ko-KR" altLang="en-US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7002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2-15.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커서</a:t>
            </a:r>
            <a:endParaRPr lang="en-US" altLang="ko-KR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140" y="1476375"/>
            <a:ext cx="10130280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커서 </a:t>
            </a:r>
            <a:r>
              <a:rPr kumimoji="0" lang="ko-KR" altLang="en-US" sz="1050" spc="-1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모양에 따른 기능과 활성화 되는 위치에 대한 예시는 다음과 </a:t>
            </a:r>
            <a:r>
              <a:rPr kumimoji="0" lang="ko-KR" altLang="en-US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같다</a:t>
            </a:r>
            <a:r>
              <a:rPr kumimoji="0" lang="en-US" altLang="ko-KR" sz="1050" spc="-1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. </a:t>
            </a:r>
            <a:r>
              <a:rPr lang="en-US" altLang="ko-KR" sz="1050" dirty="0">
                <a:solidFill>
                  <a:prstClr val="black"/>
                </a:solidFill>
              </a:rPr>
              <a:t>[Source: DOE HFDGATCCS, V2.0, 7.5.3</a:t>
            </a:r>
            <a:r>
              <a:rPr lang="en-US" altLang="ko-KR" sz="1050" dirty="0" smtClean="0">
                <a:solidFill>
                  <a:prstClr val="black"/>
                </a:solidFill>
              </a:rPr>
              <a:t>]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/>
            </a:pPr>
            <a:endParaRPr lang="en-US" altLang="ko-KR" sz="1050" dirty="0">
              <a:solidFill>
                <a:prstClr val="black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706258" y="1764408"/>
          <a:ext cx="9073008" cy="526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9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모양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핫스팟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942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화살표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(Arrow)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Pointing.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대상을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선택하는 기능으로 활용되며 가장 많이 사용됨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화살표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지점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942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I-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빔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(I-beam)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Pointing.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텍스트 입력 영역에서 텍스트 커서를 이동시키거나 텍스트를 입력할 때 사용됨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I-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빔 포인터는 포인터의 이동 및 키보드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작업 시에는 나타나지 않음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I-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빔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위쪽 끝 부분에서 대략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1/3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정도 떨어진 지점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942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시계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(watch/hourglass)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Working.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1450" marR="0" lvl="0" indent="-17145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작업이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수행 중임을 표시할 때 사용됨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 영역에서 작업 중 표시가 나타날 경우에는 포인터와 키보드 작업은 무시됨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942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주의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신호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(Caution sign)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Caution.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1450" marR="0" lvl="0" indent="-17145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작업이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수행 중임을 표시할 때 사용됨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 영역에서 작업 중 표시가 나타날 경우에는 포인터와 키보드 작업은 무시됨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974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크기 조절 포인터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(Resize pointer)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Resize.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1450" marR="0" lvl="0" indent="-17145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크기 조절을 하는 위치를 표시할 때 사용됨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수평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수직 포인터는 수평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수직 방향의 사이즈를 조절할 때 사용됨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대각선 방향의 포인터는 수평과 수직 방향으로 동시에 사이즈 조절 시 사용됨</a:t>
                      </a:r>
                    </a:p>
                    <a:p>
                      <a:pPr marL="171450" marR="0" lvl="0" indent="-17145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크기 조절 포인터는 포인터가 프레임 경계선 위에 위치할 때 나타남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코너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또는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화살이 가리키는 지점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7942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화살표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(Move arrows)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Moving.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1450" marR="0" lvl="0" indent="-17145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이동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작업을 수행하거나 크기 조절 방향을 선택하는 경우에 사용됨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두 화살표의 교차점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7942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조준기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(Sight/Cross)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Sighting.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1450" marR="0" lvl="0" indent="-171450" algn="l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정밀한 위치를 선택하는 경우에 사용됨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두 선의 교차점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14" y="5753463"/>
            <a:ext cx="564556" cy="564556"/>
          </a:xfrm>
          <a:prstGeom prst="rect">
            <a:avLst/>
          </a:prstGeom>
        </p:spPr>
      </p:pic>
      <p:pic>
        <p:nvPicPr>
          <p:cNvPr id="2050" name="Picture 2" descr="arrow cursor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8" t="7990" r="12865" b="14931"/>
          <a:stretch/>
        </p:blipFill>
        <p:spPr bwMode="auto">
          <a:xfrm>
            <a:off x="1001448" y="2138309"/>
            <a:ext cx="659689" cy="51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-beam cursor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5" t="13638" r="40519" b="24898"/>
          <a:stretch/>
        </p:blipFill>
        <p:spPr bwMode="auto">
          <a:xfrm>
            <a:off x="995712" y="2796986"/>
            <a:ext cx="671161" cy="51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atch hourglass cursor에 대한 이미지 검색결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2" t="5131" r="14128" b="4151"/>
          <a:stretch/>
        </p:blipFill>
        <p:spPr bwMode="auto">
          <a:xfrm>
            <a:off x="1410689" y="3504222"/>
            <a:ext cx="383190" cy="4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tch hourglass cursor에 대한 이미지 검색결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0" t="22202" r="17424" b="21756"/>
          <a:stretch/>
        </p:blipFill>
        <p:spPr bwMode="auto">
          <a:xfrm>
            <a:off x="841801" y="3525015"/>
            <a:ext cx="507487" cy="42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132252" y="4879138"/>
            <a:ext cx="398081" cy="398081"/>
          </a:xfrm>
          <a:prstGeom prst="rect">
            <a:avLst/>
          </a:prstGeom>
        </p:spPr>
      </p:pic>
      <p:pic>
        <p:nvPicPr>
          <p:cNvPr id="2060" name="Picture 12" descr="resize pointer vertical에 대한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3" r="23388" b="18641"/>
          <a:stretch/>
        </p:blipFill>
        <p:spPr bwMode="auto">
          <a:xfrm>
            <a:off x="927416" y="5320315"/>
            <a:ext cx="216024" cy="33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ize pointer horizontal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51" y="5338356"/>
            <a:ext cx="299361" cy="29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ize pointer horizontal에 대한 이미지 검색결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23" y="5368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ight cross cursor에 대한 이미지 검색결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31" y="6466106"/>
            <a:ext cx="483122" cy="48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aution sign black circle에 대한 이미지 검색결과"/>
          <p:cNvPicPr>
            <a:picLocks noChangeAspect="1" noChangeArrowheads="1"/>
          </p:cNvPicPr>
          <p:nvPr/>
        </p:nvPicPr>
        <p:blipFill>
          <a:blip r:embed="rId1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1" y="4200002"/>
            <a:ext cx="444082" cy="44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753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01884" y="1044327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2-16. 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메시지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알림 </a:t>
            </a:r>
            <a:r>
              <a:rPr lang="en-US" altLang="ko-KR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Message Bar</a:t>
            </a:r>
            <a:endParaRPr lang="en-US" altLang="ko-KR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9552" y="1492337"/>
            <a:ext cx="101302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2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  <a:lvl3pPr marL="171450" lvl="2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3pPr>
          </a:lstStyle>
          <a:p>
            <a:r>
              <a:rPr lang="ko-KR" altLang="en-US" sz="1050" b="0" dirty="0" smtClean="0"/>
              <a:t>지시 </a:t>
            </a:r>
            <a:r>
              <a:rPr lang="ko-KR" altLang="en-US" sz="1050" b="0" dirty="0"/>
              <a:t>메시지와 에러 메시지는 스크린에서 위치가 변해서는 </a:t>
            </a:r>
            <a:r>
              <a:rPr lang="ko-KR" altLang="en-US" sz="1050" b="0" dirty="0" smtClean="0"/>
              <a:t>안된다</a:t>
            </a:r>
            <a:r>
              <a:rPr lang="en-US" altLang="ko-KR" sz="1050" b="0" dirty="0" smtClean="0"/>
              <a:t>.</a:t>
            </a:r>
            <a:endParaRPr lang="ko-KR" altLang="en-US" sz="1050" b="0" dirty="0"/>
          </a:p>
          <a:p>
            <a:r>
              <a:rPr lang="ko-KR" altLang="en-US" sz="1050" b="0" dirty="0"/>
              <a:t>메시지는 눈에 띄고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독특하고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설명적인 일관된 제목이나 라벨을 포함하여야 </a:t>
            </a:r>
            <a:r>
              <a:rPr lang="ko-KR" altLang="en-US" sz="1050" b="0" dirty="0" smtClean="0"/>
              <a:t>한다</a:t>
            </a:r>
            <a:r>
              <a:rPr lang="en-US" altLang="ko-KR" sz="1050" b="0" dirty="0" smtClean="0"/>
              <a:t>.</a:t>
            </a:r>
            <a:endParaRPr lang="ko-KR" altLang="en-US" sz="1050" b="0" dirty="0"/>
          </a:p>
          <a:p>
            <a:r>
              <a:rPr lang="en-US" altLang="ko-KR" sz="1050" b="0" dirty="0" smtClean="0"/>
              <a:t>Message bar</a:t>
            </a:r>
            <a:r>
              <a:rPr lang="ko-KR" altLang="en-US" sz="1050" b="0" dirty="0" smtClean="0"/>
              <a:t>는 다음과 같은 원칙을 따른다</a:t>
            </a:r>
            <a:r>
              <a:rPr lang="en-US" altLang="ko-KR" sz="1050" b="0" dirty="0" smtClean="0"/>
              <a:t>.</a:t>
            </a:r>
            <a:endParaRPr lang="en-US" altLang="ko-KR" sz="1050" b="0" dirty="0"/>
          </a:p>
          <a:p>
            <a:pPr marL="363537" indent="0">
              <a:buNone/>
            </a:pPr>
            <a:r>
              <a:rPr lang="ko-KR" altLang="en-US" sz="1050" b="0" dirty="0" smtClean="0"/>
              <a:t>가</a:t>
            </a:r>
            <a:r>
              <a:rPr lang="en-US" altLang="ko-KR" sz="1050" b="0" dirty="0" smtClean="0"/>
              <a:t>. Message </a:t>
            </a:r>
            <a:r>
              <a:rPr lang="en-US" altLang="ko-KR" sz="1050" b="0" dirty="0"/>
              <a:t>bar</a:t>
            </a:r>
            <a:r>
              <a:rPr lang="ko-KR" altLang="en-US" sz="1050" b="0" dirty="0"/>
              <a:t>는 활성화된 윈도우</a:t>
            </a:r>
            <a:r>
              <a:rPr lang="en-US" altLang="ko-KR" sz="1050" b="0" dirty="0"/>
              <a:t> </a:t>
            </a:r>
            <a:r>
              <a:rPr lang="ko-KR" altLang="en-US" sz="1050" b="0" dirty="0"/>
              <a:t>창의 바닥에 가깝게 위치해야 </a:t>
            </a:r>
            <a:r>
              <a:rPr lang="ko-KR" altLang="en-US" sz="1050" b="0" dirty="0" smtClean="0"/>
              <a:t>함</a:t>
            </a:r>
            <a:endParaRPr lang="ko-KR" altLang="en-US" sz="1050" b="0" dirty="0"/>
          </a:p>
          <a:p>
            <a:pPr marL="363537" indent="0">
              <a:buNone/>
            </a:pPr>
            <a:r>
              <a:rPr lang="ko-KR" altLang="en-US" sz="1050" b="0" dirty="0" smtClean="0"/>
              <a:t>나</a:t>
            </a:r>
            <a:r>
              <a:rPr lang="en-US" altLang="ko-KR" sz="1050" b="0" dirty="0" smtClean="0"/>
              <a:t>. Message </a:t>
            </a:r>
            <a:r>
              <a:rPr lang="en-US" altLang="ko-KR" sz="1050" b="0" dirty="0"/>
              <a:t>bar</a:t>
            </a:r>
            <a:r>
              <a:rPr lang="ko-KR" altLang="en-US" sz="1050" b="0" dirty="0"/>
              <a:t>는 선택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명령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과정에 관한 상태 정보와 도움말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그리고 강조된 메뉴에 대한 설명을 표시해야 </a:t>
            </a:r>
            <a:r>
              <a:rPr lang="ko-KR" altLang="en-US" sz="1050" b="0" dirty="0" smtClean="0"/>
              <a:t>함</a:t>
            </a:r>
            <a:endParaRPr lang="ko-KR" altLang="en-US" sz="1050" b="0" dirty="0"/>
          </a:p>
          <a:p>
            <a:pPr marL="363537" indent="0">
              <a:buNone/>
            </a:pPr>
            <a:r>
              <a:rPr lang="ko-KR" altLang="en-US" sz="1050" b="0" dirty="0" smtClean="0"/>
              <a:t>다</a:t>
            </a:r>
            <a:r>
              <a:rPr lang="en-US" altLang="ko-KR" sz="1050" b="0" dirty="0" smtClean="0"/>
              <a:t>. Message </a:t>
            </a:r>
            <a:r>
              <a:rPr lang="en-US" altLang="ko-KR" sz="1050" b="0" dirty="0"/>
              <a:t>bar </a:t>
            </a:r>
            <a:r>
              <a:rPr lang="ko-KR" altLang="en-US" sz="1050" b="0" dirty="0"/>
              <a:t>보다 긴 메시지의 표시는 메시지</a:t>
            </a:r>
            <a:r>
              <a:rPr lang="en-US" altLang="ko-KR" sz="1050" b="0" dirty="0"/>
              <a:t> </a:t>
            </a:r>
            <a:r>
              <a:rPr lang="ko-KR" altLang="en-US" sz="1050" b="0" dirty="0" err="1"/>
              <a:t>대화창에</a:t>
            </a:r>
            <a:r>
              <a:rPr lang="ko-KR" altLang="en-US" sz="1050" b="0" dirty="0"/>
              <a:t> </a:t>
            </a:r>
            <a:r>
              <a:rPr lang="ko-KR" altLang="en-US" sz="1050" b="0" dirty="0" smtClean="0"/>
              <a:t>표시함</a:t>
            </a:r>
            <a:endParaRPr lang="ko-KR" altLang="en-US" sz="1050" b="0" dirty="0"/>
          </a:p>
          <a:p>
            <a:pPr marL="363537" indent="0">
              <a:buNone/>
            </a:pPr>
            <a:r>
              <a:rPr lang="ko-KR" altLang="en-US" sz="1050" b="0" dirty="0" smtClean="0"/>
              <a:t>라</a:t>
            </a:r>
            <a:r>
              <a:rPr lang="en-US" altLang="ko-KR" sz="1050" b="0" dirty="0" smtClean="0"/>
              <a:t>. Message </a:t>
            </a:r>
            <a:r>
              <a:rPr lang="en-US" altLang="ko-KR" sz="1050" b="0" dirty="0"/>
              <a:t>bar</a:t>
            </a:r>
            <a:r>
              <a:rPr lang="ko-KR" altLang="en-US" sz="1050" b="0" dirty="0"/>
              <a:t>는 적당한 시간에 자동적으로 지워져야 </a:t>
            </a:r>
            <a:r>
              <a:rPr lang="ko-KR" altLang="en-US" sz="1050" b="0" dirty="0" smtClean="0"/>
              <a:t>함</a:t>
            </a:r>
            <a:endParaRPr lang="ko-KR" altLang="en-US" sz="1050" b="0" dirty="0"/>
          </a:p>
          <a:p>
            <a:pPr marL="363537" indent="0">
              <a:buNone/>
            </a:pPr>
            <a:r>
              <a:rPr lang="ko-KR" altLang="en-US" sz="1050" b="0" dirty="0" smtClean="0"/>
              <a:t>마</a:t>
            </a:r>
            <a:r>
              <a:rPr lang="en-US" altLang="ko-KR" sz="1050" b="0" dirty="0" smtClean="0"/>
              <a:t>. </a:t>
            </a:r>
            <a:r>
              <a:rPr lang="ko-KR" altLang="en-US" sz="1050" b="0" dirty="0" smtClean="0"/>
              <a:t>이러한 </a:t>
            </a:r>
            <a:r>
              <a:rPr lang="ko-KR" altLang="en-US" sz="1050" b="0" dirty="0"/>
              <a:t>정보는 어플리케이션이나 조작되고 있는 대상의 세팅에 관한 것으로 명령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메뉴 아이템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또는 커서 포커스 하에 있는 버튼을 </a:t>
            </a:r>
            <a:r>
              <a:rPr lang="ko-KR" altLang="en-US" sz="1050" b="0" dirty="0" smtClean="0"/>
              <a:t>나타냄</a:t>
            </a:r>
            <a:endParaRPr lang="en-US" altLang="ko-KR" sz="1050" b="0" dirty="0"/>
          </a:p>
          <a:p>
            <a:pPr marL="363537" indent="0">
              <a:buNone/>
            </a:pPr>
            <a:r>
              <a:rPr lang="ko-KR" altLang="en-US" sz="1050" b="0" dirty="0" smtClean="0"/>
              <a:t>바</a:t>
            </a:r>
            <a:r>
              <a:rPr lang="en-US" altLang="ko-KR" sz="1050" b="0" dirty="0" smtClean="0"/>
              <a:t>. </a:t>
            </a:r>
            <a:r>
              <a:rPr lang="ko-KR" altLang="en-US" sz="1050" b="0" dirty="0" smtClean="0"/>
              <a:t>선택된 </a:t>
            </a:r>
            <a:r>
              <a:rPr lang="en-US" altLang="ko-KR" sz="1050" b="0" dirty="0"/>
              <a:t>list box</a:t>
            </a:r>
            <a:r>
              <a:rPr lang="ko-KR" altLang="en-US" sz="1050" b="0" dirty="0"/>
              <a:t>에서 몇 개의 아이템이 선택될 수 있는지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동작이 성공적으로 수행되고 있는지에 대한 정보도 포함될 수 </a:t>
            </a:r>
            <a:r>
              <a:rPr lang="ko-KR" altLang="en-US" sz="1050" b="0" dirty="0" smtClean="0"/>
              <a:t>있음</a:t>
            </a:r>
            <a:endParaRPr lang="en-US" altLang="ko-KR" sz="1050" b="0" dirty="0"/>
          </a:p>
          <a:p>
            <a:pPr marL="363537" indent="0">
              <a:buNone/>
            </a:pPr>
            <a:r>
              <a:rPr lang="ko-KR" altLang="en-US" sz="1050" b="0" dirty="0" smtClean="0"/>
              <a:t>사</a:t>
            </a:r>
            <a:r>
              <a:rPr lang="en-US" altLang="ko-KR" sz="1050" b="0" dirty="0" smtClean="0"/>
              <a:t>. Message </a:t>
            </a:r>
            <a:r>
              <a:rPr lang="en-US" altLang="ko-KR" sz="1050" b="0" dirty="0"/>
              <a:t>bar</a:t>
            </a:r>
            <a:r>
              <a:rPr lang="ko-KR" altLang="en-US" sz="1050" b="0" dirty="0"/>
              <a:t>의 왼쪽 영역은 일상적이거나 단순한 도움말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상태를 표시하는 메시지를 위해 사용되어야 </a:t>
            </a:r>
            <a:r>
              <a:rPr lang="ko-KR" altLang="en-US" sz="1050" b="0" dirty="0" smtClean="0"/>
              <a:t>함</a:t>
            </a:r>
            <a:endParaRPr lang="ko-KR" altLang="en-US" sz="1050" b="0" dirty="0"/>
          </a:p>
          <a:p>
            <a:pPr marL="363537" indent="0">
              <a:buNone/>
            </a:pPr>
            <a:r>
              <a:rPr lang="ko-KR" altLang="en-US" sz="1050" b="0" dirty="0" smtClean="0"/>
              <a:t>아</a:t>
            </a:r>
            <a:r>
              <a:rPr lang="en-US" altLang="ko-KR" sz="1050" b="0" dirty="0" smtClean="0"/>
              <a:t>. Message </a:t>
            </a:r>
            <a:r>
              <a:rPr lang="en-US" altLang="ko-KR" sz="1050" b="0" dirty="0"/>
              <a:t>bar</a:t>
            </a:r>
            <a:r>
              <a:rPr lang="ko-KR" altLang="en-US" sz="1050" b="0" dirty="0"/>
              <a:t>의 오른쪽 영역은 이름이나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페이지 번호와 같은 윈도우 상태에 관한 메시지를 위해 사용되어야 </a:t>
            </a:r>
            <a:r>
              <a:rPr lang="ko-KR" altLang="en-US" sz="1050" b="0" dirty="0" smtClean="0"/>
              <a:t>함</a:t>
            </a:r>
            <a:endParaRPr lang="ko-KR" altLang="en-US" sz="1050" b="0" dirty="0"/>
          </a:p>
          <a:p>
            <a:endParaRPr lang="en-US" altLang="ko-KR" sz="1050" b="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en-US" altLang="ko-KR" sz="800" dirty="0"/>
          </a:p>
          <a:p>
            <a:r>
              <a:rPr lang="en-US" altLang="ko-KR" b="0" dirty="0"/>
              <a:t>Status </a:t>
            </a:r>
            <a:r>
              <a:rPr lang="en-US" altLang="ko-KR" b="0" dirty="0" smtClean="0"/>
              <a:t>bar</a:t>
            </a:r>
            <a:r>
              <a:rPr lang="ko-KR" altLang="en-US" sz="1050" b="0" dirty="0" smtClean="0"/>
              <a:t>는 </a:t>
            </a:r>
            <a:r>
              <a:rPr lang="ko-KR" altLang="en-US" sz="1050" b="0" dirty="0"/>
              <a:t>다음과 같은 원칙을 </a:t>
            </a:r>
            <a:r>
              <a:rPr lang="ko-KR" altLang="en-US" sz="1050" b="0" dirty="0" smtClean="0"/>
              <a:t>따른다</a:t>
            </a:r>
            <a:r>
              <a:rPr lang="en-US" altLang="ko-KR" sz="1050" b="0" dirty="0" smtClean="0"/>
              <a:t>.</a:t>
            </a:r>
            <a:endParaRPr lang="en-US" altLang="ko-KR" sz="1050" b="0" dirty="0"/>
          </a:p>
          <a:p>
            <a:pPr marL="363537" indent="0">
              <a:buNone/>
              <a:tabLst>
                <a:tab pos="363538" algn="l"/>
              </a:tabLst>
            </a:pPr>
            <a:r>
              <a:rPr lang="ko-KR" altLang="en-US" sz="1050" b="0" dirty="0" smtClean="0"/>
              <a:t>가</a:t>
            </a:r>
            <a:r>
              <a:rPr lang="en-US" altLang="ko-KR" sz="1050" b="0" dirty="0" smtClean="0"/>
              <a:t>. Status </a:t>
            </a:r>
            <a:r>
              <a:rPr lang="en-US" altLang="ko-KR" sz="1050" b="0" dirty="0"/>
              <a:t>bar</a:t>
            </a:r>
            <a:r>
              <a:rPr lang="ko-KR" altLang="en-US" sz="1050" b="0" dirty="0"/>
              <a:t>는 일반적이지 않은  모드에서는 사라짐으로써</a:t>
            </a:r>
            <a:r>
              <a:rPr lang="en-US" altLang="ko-KR" sz="1050" b="0" dirty="0"/>
              <a:t>, </a:t>
            </a:r>
            <a:r>
              <a:rPr lang="ko-KR" altLang="en-US" sz="1050" b="0" dirty="0"/>
              <a:t>일반적이고 기본적인 모드를 알려줄 수 </a:t>
            </a:r>
            <a:r>
              <a:rPr lang="ko-KR" altLang="en-US" sz="1050" b="0" dirty="0" smtClean="0"/>
              <a:t>있어야 함</a:t>
            </a:r>
            <a:endParaRPr lang="ko-KR" altLang="en-US" sz="1050" b="0" dirty="0"/>
          </a:p>
          <a:p>
            <a:pPr marL="363537" indent="0">
              <a:buNone/>
              <a:tabLst>
                <a:tab pos="363538" algn="l"/>
              </a:tabLst>
            </a:pPr>
            <a:r>
              <a:rPr lang="ko-KR" altLang="en-US" sz="1050" b="0" dirty="0" smtClean="0"/>
              <a:t>나</a:t>
            </a:r>
            <a:r>
              <a:rPr lang="en-US" altLang="ko-KR" sz="1050" b="0" dirty="0" smtClean="0"/>
              <a:t>. </a:t>
            </a:r>
            <a:r>
              <a:rPr lang="ko-KR" altLang="en-US" sz="1050" b="0" dirty="0" smtClean="0"/>
              <a:t>사용자들은 </a:t>
            </a:r>
            <a:r>
              <a:rPr lang="en-US" altLang="ko-KR" sz="1050" b="0" dirty="0"/>
              <a:t>Status bar</a:t>
            </a:r>
            <a:r>
              <a:rPr lang="ko-KR" altLang="en-US" sz="1050" b="0" dirty="0"/>
              <a:t>를 표시할 것인지에 대한 선택을 할 수 있어야 </a:t>
            </a:r>
            <a:r>
              <a:rPr lang="ko-KR" altLang="en-US" sz="1050" b="0" dirty="0" smtClean="0"/>
              <a:t>함</a:t>
            </a:r>
            <a:endParaRPr lang="ko-KR" altLang="en-US" sz="1050" b="0" dirty="0"/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162576" y="3820842"/>
            <a:ext cx="432366" cy="970513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23" y="3845885"/>
            <a:ext cx="4934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+mn-ea"/>
                <a:ea typeface="+mn-ea"/>
              </a:rPr>
              <a:t>Message bar</a:t>
            </a:r>
            <a:r>
              <a:rPr lang="ko-KR" altLang="en-US" sz="1050" dirty="0">
                <a:latin typeface="+mn-ea"/>
                <a:ea typeface="+mn-ea"/>
              </a:rPr>
              <a:t>는 읽기만 가능해야 하고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스크롤이 </a:t>
            </a:r>
            <a:r>
              <a:rPr lang="ko-KR" altLang="en-US" sz="1050" dirty="0" smtClean="0">
                <a:latin typeface="+mn-ea"/>
                <a:ea typeface="+mn-ea"/>
              </a:rPr>
              <a:t>없음</a:t>
            </a:r>
            <a:endParaRPr lang="en-US" altLang="ko-KR" sz="1050" dirty="0" smtClean="0">
              <a:latin typeface="+mn-ea"/>
              <a:ea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+mn-ea"/>
                <a:ea typeface="+mn-ea"/>
              </a:rPr>
              <a:t>메시지 내용은 도움을 </a:t>
            </a:r>
            <a:r>
              <a:rPr lang="ko-KR" altLang="en-US" sz="1050" dirty="0">
                <a:latin typeface="+mn-ea"/>
                <a:ea typeface="+mn-ea"/>
              </a:rPr>
              <a:t>줄 수 있는 정보이지만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 smtClean="0">
                <a:latin typeface="+mn-ea"/>
                <a:ea typeface="+mn-ea"/>
              </a:rPr>
              <a:t>중요하지 않음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 smtClean="0">
                <a:latin typeface="+mn-ea"/>
                <a:ea typeface="+mn-ea"/>
              </a:rPr>
              <a:t>기본 동작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가장 적절한 동작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커서 포커스 하에서 어떻게 동작을 수행하여야 하는지를 제안할 수 있음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ko-KR" altLang="en-US" sz="1050" dirty="0">
              <a:latin typeface="+mn-lt"/>
              <a:ea typeface="나눔고딕" panose="020D0604000000000000" pitchFamily="50" charset="-127"/>
            </a:endParaRPr>
          </a:p>
        </p:txBody>
      </p:sp>
      <p:pic>
        <p:nvPicPr>
          <p:cNvPr id="1030" name="Picture 6" descr="message bar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r="39369" b="57991"/>
          <a:stretch/>
        </p:blipFill>
        <p:spPr bwMode="auto">
          <a:xfrm>
            <a:off x="287677" y="3824043"/>
            <a:ext cx="4696558" cy="92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prometheus.atlas-sys.com/download/attachments/131170507/TheStatusBar.PNG?version=1&amp;modificationDate=1473700305277&amp;api=v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70" r="57678"/>
          <a:stretch/>
        </p:blipFill>
        <p:spPr bwMode="auto">
          <a:xfrm>
            <a:off x="362680" y="6107307"/>
            <a:ext cx="4696558" cy="79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730298" y="6185401"/>
            <a:ext cx="46331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+mn-ea"/>
                <a:ea typeface="+mn-ea"/>
              </a:rPr>
              <a:t>Status bar</a:t>
            </a:r>
            <a:r>
              <a:rPr lang="ko-KR" altLang="en-US" sz="1050" dirty="0">
                <a:latin typeface="+mn-ea"/>
                <a:ea typeface="+mn-ea"/>
              </a:rPr>
              <a:t>는 간단한 메시지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현재 커서 위치</a:t>
            </a:r>
            <a:r>
              <a:rPr lang="en-US" altLang="ko-KR" sz="1050" dirty="0">
                <a:latin typeface="+mn-ea"/>
                <a:ea typeface="+mn-ea"/>
              </a:rPr>
              <a:t>, </a:t>
            </a:r>
            <a:r>
              <a:rPr lang="ko-KR" altLang="en-US" sz="1050" dirty="0">
                <a:latin typeface="+mn-ea"/>
                <a:ea typeface="+mn-ea"/>
              </a:rPr>
              <a:t>그리고 모드를 포함하는 어플리케이션의 현재 상태에 관한 정보를 포함해야 함</a:t>
            </a:r>
            <a:r>
              <a:rPr lang="en-US" altLang="ko-KR" sz="1050" dirty="0">
                <a:latin typeface="+mn-ea"/>
                <a:ea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+mn-ea"/>
                <a:ea typeface="+mn-ea"/>
              </a:rPr>
              <a:t>Status bar</a:t>
            </a:r>
            <a:r>
              <a:rPr lang="ko-KR" altLang="en-US" sz="1050" dirty="0">
                <a:latin typeface="+mn-ea"/>
                <a:ea typeface="+mn-ea"/>
              </a:rPr>
              <a:t>는 </a:t>
            </a:r>
            <a:r>
              <a:rPr lang="en-US" altLang="ko-KR" sz="1050" dirty="0">
                <a:latin typeface="+mn-ea"/>
                <a:ea typeface="+mn-ea"/>
              </a:rPr>
              <a:t>Message bar</a:t>
            </a:r>
            <a:r>
              <a:rPr lang="ko-KR" altLang="en-US" sz="1050" dirty="0">
                <a:latin typeface="+mn-ea"/>
                <a:ea typeface="+mn-ea"/>
              </a:rPr>
              <a:t>의 특수한 형태로서 어플리케이션의 현재 상태에 관한 정보를 표시함</a:t>
            </a:r>
            <a:r>
              <a:rPr lang="en-US" altLang="ko-KR" sz="1050" dirty="0" smtClean="0">
                <a:latin typeface="+mn-ea"/>
                <a:ea typeface="+mn-ea"/>
              </a:rPr>
              <a:t>.</a:t>
            </a:r>
            <a:endParaRPr lang="ko-KR" altLang="en-US" sz="1050" dirty="0">
              <a:latin typeface="+mn-ea"/>
              <a:ea typeface="+mn-ea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202366" y="6044136"/>
            <a:ext cx="432366" cy="970513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671802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2-16.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메시지</a:t>
            </a:r>
            <a:r>
              <a:rPr lang="en-US" altLang="ko-KR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알림 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lang="en-US" altLang="ko-KR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Message Window</a:t>
            </a:r>
            <a:endParaRPr lang="en-US" altLang="ko-KR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6" name="Picture 4" descr="request message windo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09" y="5251361"/>
            <a:ext cx="3494532" cy="210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6140" y="1476375"/>
            <a:ext cx="1013028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2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  <a:lvl3pPr marL="171450" lvl="2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3pPr>
          </a:lstStyle>
          <a:p>
            <a:pPr lvl="1"/>
            <a:r>
              <a:rPr lang="ko-KR" altLang="en-US" dirty="0" smtClean="0"/>
              <a:t>메시지 </a:t>
            </a:r>
            <a:r>
              <a:rPr lang="ko-KR" altLang="en-US" dirty="0"/>
              <a:t>창은 제목</a:t>
            </a:r>
            <a:r>
              <a:rPr lang="en-US" altLang="ko-KR" dirty="0"/>
              <a:t>, </a:t>
            </a:r>
            <a:r>
              <a:rPr lang="ko-KR" altLang="en-US" dirty="0"/>
              <a:t>메시지 타입에 대한 </a:t>
            </a:r>
            <a:r>
              <a:rPr lang="en-US" altLang="ko-KR" dirty="0"/>
              <a:t>symbol, </a:t>
            </a:r>
            <a:r>
              <a:rPr lang="ko-KR" altLang="en-US" dirty="0"/>
              <a:t>메시지 </a:t>
            </a:r>
            <a:r>
              <a:rPr lang="en-US" altLang="ko-KR" dirty="0"/>
              <a:t>, </a:t>
            </a:r>
            <a:r>
              <a:rPr lang="ko-KR" altLang="en-US" dirty="0"/>
              <a:t>그리고 한 개 이상의 </a:t>
            </a:r>
            <a:r>
              <a:rPr lang="ko-KR" altLang="en-US" dirty="0" err="1" smtClean="0"/>
              <a:t>푸쉬</a:t>
            </a:r>
            <a:r>
              <a:rPr lang="ko-KR" altLang="en-US" dirty="0" smtClean="0"/>
              <a:t> </a:t>
            </a:r>
            <a:r>
              <a:rPr lang="ko-KR" altLang="en-US" dirty="0"/>
              <a:t>버튼을 포함하고 있어야 하고</a:t>
            </a:r>
            <a:r>
              <a:rPr lang="en-US" altLang="ko-KR" dirty="0"/>
              <a:t>, </a:t>
            </a:r>
            <a:r>
              <a:rPr lang="ko-KR" altLang="en-US" dirty="0"/>
              <a:t>메시지 창이 하부 내용을 가리는 문제가 생기는 경우 옮길 수 있는 메시지 창을 사용해야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2"/>
            <a:r>
              <a:rPr lang="en-US" altLang="ko-KR" dirty="0"/>
              <a:t>Symbol </a:t>
            </a:r>
            <a:r>
              <a:rPr lang="ko-KR" altLang="en-US" dirty="0" smtClean="0"/>
              <a:t>예시 종류는 다음과 같다</a:t>
            </a:r>
            <a:r>
              <a:rPr lang="en-US" altLang="ko-KR" dirty="0" smtClean="0"/>
              <a:t>.</a:t>
            </a:r>
          </a:p>
          <a:p>
            <a:pPr marL="0" lvl="2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  </a:t>
            </a:r>
            <a:r>
              <a:rPr lang="en-US" altLang="ko-KR" dirty="0" err="1"/>
              <a:t>i</a:t>
            </a:r>
            <a:r>
              <a:rPr lang="en-US" altLang="ko-KR" dirty="0"/>
              <a:t> – </a:t>
            </a:r>
            <a:r>
              <a:rPr lang="ko-KR" altLang="en-US" dirty="0"/>
              <a:t>정보 </a:t>
            </a:r>
            <a:r>
              <a:rPr lang="ko-KR" altLang="en-US" dirty="0" smtClean="0"/>
              <a:t>메시지</a:t>
            </a:r>
            <a:endParaRPr lang="en-US" altLang="ko-KR" dirty="0" smtClean="0"/>
          </a:p>
          <a:p>
            <a:pPr marL="0" lvl="2" indent="0"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나</a:t>
            </a:r>
            <a:r>
              <a:rPr lang="en-US" altLang="ko-KR" dirty="0" smtClean="0"/>
              <a:t>.  </a:t>
            </a:r>
            <a:r>
              <a:rPr lang="en-US" altLang="ko-KR" dirty="0"/>
              <a:t>? – </a:t>
            </a:r>
            <a:r>
              <a:rPr lang="ko-KR" altLang="en-US" dirty="0"/>
              <a:t>요청이나 확인에 관한 </a:t>
            </a:r>
            <a:r>
              <a:rPr lang="ko-KR" altLang="en-US" dirty="0" smtClean="0"/>
              <a:t>메시지</a:t>
            </a:r>
            <a:endParaRPr lang="en-US" altLang="ko-KR" dirty="0" smtClean="0"/>
          </a:p>
          <a:p>
            <a:pPr marL="0" lvl="2" indent="0">
              <a:buNone/>
            </a:pPr>
            <a:r>
              <a:rPr lang="en-US" altLang="ko-KR" dirty="0"/>
              <a:t>	</a:t>
            </a:r>
            <a:r>
              <a:rPr lang="ko-KR" altLang="en-US" dirty="0" smtClean="0"/>
              <a:t>다</a:t>
            </a:r>
            <a:r>
              <a:rPr lang="en-US" altLang="ko-KR" dirty="0" smtClean="0"/>
              <a:t>. ! </a:t>
            </a:r>
            <a:r>
              <a:rPr lang="en-US" altLang="ko-KR" dirty="0"/>
              <a:t>– </a:t>
            </a:r>
            <a:r>
              <a:rPr lang="ko-KR" altLang="en-US" dirty="0"/>
              <a:t>경고 메시지</a:t>
            </a:r>
            <a:r>
              <a:rPr lang="en-US" altLang="ko-KR" dirty="0"/>
              <a:t>, </a:t>
            </a:r>
            <a:r>
              <a:rPr lang="ko-KR" altLang="en-US" dirty="0"/>
              <a:t>그리고 작업과 관련된 시간과 관련된 메시지</a:t>
            </a:r>
          </a:p>
          <a:p>
            <a:pPr lvl="1"/>
            <a:r>
              <a:rPr lang="ko-KR" altLang="en-US" dirty="0"/>
              <a:t>사용자가 메시지창의 사이즈를 조절할 수 있어서는 </a:t>
            </a:r>
            <a:r>
              <a:rPr lang="ko-KR" altLang="en-US" dirty="0" smtClean="0"/>
              <a:t>안된다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메시지 창에 사용되는 언어는 사용자에게 이해 가능한 언어여야 하고</a:t>
            </a:r>
            <a:r>
              <a:rPr lang="en-US" altLang="ko-KR" dirty="0"/>
              <a:t>, </a:t>
            </a:r>
            <a:r>
              <a:rPr lang="ko-KR" altLang="en-US" dirty="0"/>
              <a:t>다른 설명이나 번역이 필요해서는 </a:t>
            </a:r>
            <a:r>
              <a:rPr lang="ko-KR" altLang="en-US" dirty="0" smtClean="0"/>
              <a:t>안된다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메시지 창의 내용은 어떤 동작이 필요하고</a:t>
            </a:r>
            <a:r>
              <a:rPr lang="en-US" altLang="ko-KR" dirty="0"/>
              <a:t>, </a:t>
            </a:r>
            <a:r>
              <a:rPr lang="ko-KR" altLang="en-US" dirty="0"/>
              <a:t>어떤 동작이 잘못되었는지에 대해 포커스를 맞춰야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메시지 창의 크기는 요구되는 정보를 표시하기 위해 충분히 커야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메시지 창은 사용자가 충분히 알아차릴 수 있는 곳에 위치하여야 하고</a:t>
            </a:r>
            <a:r>
              <a:rPr lang="en-US" altLang="ko-KR" dirty="0"/>
              <a:t>, </a:t>
            </a:r>
            <a:r>
              <a:rPr lang="ko-KR" altLang="en-US" dirty="0"/>
              <a:t>기준 위치가 있어야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Request </a:t>
            </a:r>
            <a:r>
              <a:rPr lang="ko-KR" altLang="en-US" dirty="0"/>
              <a:t>메시지 창은 어떠한 과정이 일어나기 전에 이 과정의 진행 허락을 사용자에게 요청하기 위해 </a:t>
            </a:r>
            <a:r>
              <a:rPr lang="ko-KR" altLang="en-US" dirty="0" smtClean="0"/>
              <a:t>사용된다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Request </a:t>
            </a:r>
            <a:r>
              <a:rPr lang="ko-KR" altLang="en-US" dirty="0"/>
              <a:t>메시지 창은 제목</a:t>
            </a:r>
            <a:r>
              <a:rPr lang="en-US" altLang="ko-KR" dirty="0"/>
              <a:t>, question symbol (?), </a:t>
            </a:r>
            <a:r>
              <a:rPr lang="ko-KR" altLang="en-US" dirty="0"/>
              <a:t>요청되는 메시지</a:t>
            </a:r>
            <a:r>
              <a:rPr lang="en-US" altLang="ko-KR" dirty="0"/>
              <a:t>, OK, </a:t>
            </a:r>
            <a:r>
              <a:rPr lang="ko-KR" altLang="en-US" dirty="0"/>
              <a:t>적용</a:t>
            </a:r>
            <a:r>
              <a:rPr lang="en-US" altLang="ko-KR" dirty="0"/>
              <a:t>, </a:t>
            </a:r>
            <a:r>
              <a:rPr lang="ko-KR" altLang="en-US" dirty="0" err="1"/>
              <a:t>리셋</a:t>
            </a:r>
            <a:r>
              <a:rPr lang="en-US" altLang="ko-KR" dirty="0"/>
              <a:t>, </a:t>
            </a:r>
            <a:r>
              <a:rPr lang="ko-KR" altLang="en-US" dirty="0"/>
              <a:t>취소</a:t>
            </a:r>
            <a:r>
              <a:rPr lang="en-US" altLang="ko-KR" dirty="0"/>
              <a:t>, </a:t>
            </a:r>
            <a:r>
              <a:rPr lang="ko-KR" altLang="en-US" dirty="0"/>
              <a:t>도움과 같은 필요한 모든 푸시 버튼을 포함해야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Information </a:t>
            </a:r>
            <a:r>
              <a:rPr lang="ko-KR" altLang="en-US" dirty="0"/>
              <a:t>메시지 창은 인지가 필요하지만 치명적이지 않은 정보를 전달할 때 사용되고</a:t>
            </a:r>
            <a:r>
              <a:rPr lang="en-US" altLang="ko-KR" dirty="0"/>
              <a:t>, modal</a:t>
            </a:r>
            <a:r>
              <a:rPr lang="ko-KR" altLang="en-US" dirty="0"/>
              <a:t>과 인지가 필요한 정보를 표시해야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Information </a:t>
            </a:r>
            <a:r>
              <a:rPr lang="ko-KR" altLang="en-US" dirty="0"/>
              <a:t>메시지 창은 </a:t>
            </a:r>
            <a:r>
              <a:rPr lang="en-US" altLang="ko-KR" dirty="0"/>
              <a:t>information symbol (!), </a:t>
            </a:r>
            <a:r>
              <a:rPr lang="ko-KR" altLang="en-US" dirty="0"/>
              <a:t>메시지</a:t>
            </a:r>
            <a:r>
              <a:rPr lang="en-US" altLang="ko-KR" dirty="0"/>
              <a:t>, OK</a:t>
            </a:r>
            <a:r>
              <a:rPr lang="ko-KR" altLang="en-US" dirty="0"/>
              <a:t>와 도움과 같은 필요한 푸시 버튼을 포함해야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Information </a:t>
            </a:r>
            <a:r>
              <a:rPr lang="ko-KR" altLang="en-US" dirty="0"/>
              <a:t>창은 작업 진행에 방해가 되어서는 </a:t>
            </a:r>
            <a:r>
              <a:rPr lang="ko-KR" altLang="en-US" dirty="0" smtClean="0"/>
              <a:t>안된다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3" name="Picture 6" descr="information message window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815" y="5251361"/>
            <a:ext cx="3388822" cy="197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1948458" y="4867987"/>
            <a:ext cx="310523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[Request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메시지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창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]</a:t>
            </a:r>
            <a:endParaRPr lang="en-US" altLang="ko-KR" sz="1050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5662815" y="4867988"/>
            <a:ext cx="310523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[Information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메시지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창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]</a:t>
            </a:r>
            <a:endParaRPr lang="en-US" altLang="ko-KR" sz="1050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49952125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cs typeface="Malgun Gothic"/>
              </a:rPr>
              <a:t>2-16. 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메시지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알림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lang="en-US" altLang="ko-KR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Message 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Window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2056" name="Picture 8" descr="warning message window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75" y="4680409"/>
            <a:ext cx="2501888" cy="183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orking message window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00" b="18101"/>
          <a:stretch/>
        </p:blipFill>
        <p:spPr bwMode="auto">
          <a:xfrm>
            <a:off x="6688165" y="4680408"/>
            <a:ext cx="3464401" cy="183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06140" y="1476375"/>
            <a:ext cx="1013028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2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  <a:lvl3pPr marL="171450" lvl="2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3pPr>
          </a:lstStyle>
          <a:p>
            <a:pPr lvl="1"/>
            <a:r>
              <a:rPr lang="en-US" altLang="ko-KR" dirty="0" smtClean="0"/>
              <a:t>Confirmation </a:t>
            </a:r>
            <a:r>
              <a:rPr lang="ko-KR" altLang="en-US" dirty="0"/>
              <a:t>창은 사용자의 이전 행동에 대해 확인을 요청할 때 </a:t>
            </a:r>
            <a:r>
              <a:rPr lang="ko-KR" altLang="en-US" dirty="0" smtClean="0"/>
              <a:t>사용된다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어플리케이션은 사용자가 </a:t>
            </a:r>
            <a:r>
              <a:rPr lang="en-US" altLang="ko-KR" dirty="0"/>
              <a:t>Confirmation </a:t>
            </a:r>
            <a:r>
              <a:rPr lang="ko-KR" altLang="en-US" dirty="0"/>
              <a:t>창에 대해 응답할 때 까지 진행을 멈추어야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Confirmation</a:t>
            </a:r>
            <a:r>
              <a:rPr lang="ko-KR" altLang="en-US" dirty="0"/>
              <a:t> 창은 </a:t>
            </a:r>
            <a:r>
              <a:rPr lang="en-US" altLang="ko-KR" dirty="0"/>
              <a:t>question symbol (?), {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아니오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}, {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아니오</a:t>
            </a:r>
            <a:r>
              <a:rPr lang="en-US" altLang="ko-KR" dirty="0"/>
              <a:t>, </a:t>
            </a:r>
            <a:r>
              <a:rPr lang="ko-KR" altLang="en-US" dirty="0"/>
              <a:t>취소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}</a:t>
            </a:r>
            <a:r>
              <a:rPr lang="ko-KR" altLang="en-US" dirty="0"/>
              <a:t>과 같은 푸시 버튼 세트를 포함해야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위험한 결과를 일으킬 수 있는 사용자의 행동에 대한 경고 메시지는 </a:t>
            </a:r>
            <a:r>
              <a:rPr lang="en-US" altLang="ko-KR" dirty="0"/>
              <a:t>Warning </a:t>
            </a:r>
            <a:r>
              <a:rPr lang="ko-KR" altLang="en-US" dirty="0"/>
              <a:t>메시지 창에 표시되어야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Warning </a:t>
            </a:r>
            <a:r>
              <a:rPr lang="ko-KR" altLang="en-US" dirty="0"/>
              <a:t>메시지 창이 나타났을 경우에는 사용자의 응답이 있을 때 까지 진행을 중단해야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Warning</a:t>
            </a:r>
            <a:r>
              <a:rPr lang="ko-KR" altLang="en-US" dirty="0"/>
              <a:t> 메시지 창은 </a:t>
            </a:r>
            <a:r>
              <a:rPr lang="en-US" altLang="ko-KR" dirty="0"/>
              <a:t>warning symbol(!),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{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아니오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}, {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취소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}</a:t>
            </a:r>
            <a:r>
              <a:rPr lang="ko-KR" altLang="en-US" dirty="0"/>
              <a:t>과 같은 푸시 버튼 세트 중 하나를 포함해야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Warning</a:t>
            </a:r>
            <a:r>
              <a:rPr lang="ko-KR" altLang="en-US" dirty="0"/>
              <a:t> 메시지 창은 청각적인 알림을 포함하여야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에러를 나타내는 청각적인 알림은 에러의 위험성과 </a:t>
            </a:r>
            <a:r>
              <a:rPr lang="ko-KR" altLang="en-US" dirty="0" err="1"/>
              <a:t>알람</a:t>
            </a:r>
            <a:r>
              <a:rPr lang="ko-KR" altLang="en-US" dirty="0"/>
              <a:t> 시스템의 </a:t>
            </a:r>
            <a:r>
              <a:rPr lang="ko-KR" altLang="en-US" dirty="0" err="1"/>
              <a:t>로직을</a:t>
            </a:r>
            <a:r>
              <a:rPr lang="ko-KR" altLang="en-US" dirty="0"/>
              <a:t> 바탕으로 고려되어야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사용자의 행동에 대한 </a:t>
            </a:r>
            <a:r>
              <a:rPr lang="ko-KR" altLang="en-US" dirty="0" err="1"/>
              <a:t>프로세싱</a:t>
            </a:r>
            <a:r>
              <a:rPr lang="ko-KR" altLang="en-US" dirty="0"/>
              <a:t> 시간이 </a:t>
            </a:r>
            <a:r>
              <a:rPr lang="en-US" altLang="ko-KR" dirty="0"/>
              <a:t>2</a:t>
            </a:r>
            <a:r>
              <a:rPr lang="ko-KR" altLang="en-US" dirty="0"/>
              <a:t>초를 넘길 때</a:t>
            </a:r>
            <a:r>
              <a:rPr lang="en-US" altLang="ko-KR" dirty="0"/>
              <a:t>, </a:t>
            </a:r>
            <a:r>
              <a:rPr lang="ko-KR" altLang="en-US" dirty="0"/>
              <a:t>시스템은 </a:t>
            </a:r>
            <a:r>
              <a:rPr lang="en-US" altLang="ko-KR" dirty="0"/>
              <a:t>Working </a:t>
            </a:r>
            <a:r>
              <a:rPr lang="ko-KR" altLang="en-US" dirty="0"/>
              <a:t>메시지 창을 표시해야 하며</a:t>
            </a:r>
            <a:r>
              <a:rPr lang="en-US" altLang="ko-KR" dirty="0"/>
              <a:t>, Working </a:t>
            </a:r>
            <a:r>
              <a:rPr lang="ko-KR" altLang="en-US" dirty="0"/>
              <a:t>메시지 창은 작업 진행을 방해해서는 </a:t>
            </a:r>
            <a:r>
              <a:rPr lang="ko-KR" altLang="en-US" dirty="0" smtClean="0"/>
              <a:t>안된다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Working </a:t>
            </a:r>
            <a:r>
              <a:rPr lang="ko-KR" altLang="en-US" dirty="0"/>
              <a:t>메시지 창은 진행 과정이 끝나거나</a:t>
            </a:r>
            <a:r>
              <a:rPr lang="en-US" altLang="ko-KR" dirty="0"/>
              <a:t>, </a:t>
            </a:r>
            <a:r>
              <a:rPr lang="ko-KR" altLang="en-US" dirty="0"/>
              <a:t>사용자가 창을 최소화하거나 과정을 취소하기 전까지 남아있어야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Working </a:t>
            </a:r>
            <a:r>
              <a:rPr lang="ko-KR" altLang="en-US" dirty="0"/>
              <a:t>메시지 창은 진행과정이 끝났을 때 자동적으로 사라져야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Working </a:t>
            </a:r>
            <a:r>
              <a:rPr lang="ko-KR" altLang="en-US" dirty="0"/>
              <a:t>메시지 창은 </a:t>
            </a:r>
            <a:r>
              <a:rPr lang="en-US" altLang="ko-KR" dirty="0"/>
              <a:t>working symbol,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{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}, {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취소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}, {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중지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}, {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일시정지</a:t>
            </a:r>
            <a:r>
              <a:rPr lang="en-US" altLang="ko-KR" dirty="0"/>
              <a:t>, </a:t>
            </a:r>
            <a:r>
              <a:rPr lang="ko-KR" altLang="en-US" dirty="0"/>
              <a:t>다시 시작</a:t>
            </a:r>
            <a:r>
              <a:rPr lang="en-US" altLang="ko-KR" dirty="0"/>
              <a:t>, </a:t>
            </a:r>
            <a:r>
              <a:rPr lang="ko-KR" altLang="en-US" dirty="0"/>
              <a:t>중지</a:t>
            </a:r>
            <a:r>
              <a:rPr lang="en-US" altLang="ko-KR" dirty="0"/>
              <a:t>, </a:t>
            </a:r>
            <a:r>
              <a:rPr lang="ko-KR" altLang="en-US" dirty="0"/>
              <a:t>도움</a:t>
            </a:r>
            <a:r>
              <a:rPr lang="en-US" altLang="ko-KR" dirty="0"/>
              <a:t>}</a:t>
            </a:r>
            <a:r>
              <a:rPr lang="ko-KR" altLang="en-US" dirty="0"/>
              <a:t>과 같은 푸시 버튼 세트 중 하나를 포함해야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 err="1"/>
              <a:t>프로세싱</a:t>
            </a:r>
            <a:r>
              <a:rPr lang="ko-KR" altLang="en-US" dirty="0"/>
              <a:t> 시간이 길어질 때</a:t>
            </a:r>
            <a:r>
              <a:rPr lang="en-US" altLang="ko-KR" dirty="0"/>
              <a:t>, </a:t>
            </a:r>
            <a:r>
              <a:rPr lang="ko-KR" altLang="en-US" dirty="0" smtClean="0"/>
              <a:t>진행 </a:t>
            </a:r>
            <a:r>
              <a:rPr lang="ko-KR" altLang="en-US" dirty="0"/>
              <a:t>상태</a:t>
            </a:r>
            <a:r>
              <a:rPr lang="en-US" altLang="ko-KR" dirty="0"/>
              <a:t>(</a:t>
            </a:r>
            <a:r>
              <a:rPr lang="ko-KR" altLang="en-US" dirty="0"/>
              <a:t>진행 완료 비율이나 남은 시간</a:t>
            </a:r>
            <a:r>
              <a:rPr lang="en-US" altLang="ko-KR" dirty="0"/>
              <a:t>) </a:t>
            </a:r>
            <a:r>
              <a:rPr lang="ko-KR" altLang="en-US" dirty="0"/>
              <a:t>를 알려주거나 진행 완료 비율에 대한 척도를 표시해야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2062" name="Picture 14" descr="confirmation window message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79" y="4680409"/>
            <a:ext cx="3118145" cy="1844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616515" y="4400858"/>
            <a:ext cx="310523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[Confirmation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메시지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창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]</a:t>
            </a:r>
            <a:endParaRPr lang="en-US" altLang="ko-KR" sz="1050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3634483" y="4414265"/>
            <a:ext cx="310523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[Warning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메시지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창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]</a:t>
            </a:r>
            <a:endParaRPr lang="en-US" altLang="ko-KR" sz="1050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6859929" y="4400857"/>
            <a:ext cx="310523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 algn="ctr"/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[Working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메시지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창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]</a:t>
            </a:r>
            <a:endParaRPr lang="en-US" altLang="ko-KR" sz="1050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40881690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2-16. </a:t>
            </a:r>
            <a:r>
              <a:rPr lang="ko-KR" altLang="en-US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메시지</a:t>
            </a:r>
            <a:r>
              <a:rPr lang="en-US" altLang="ko-KR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알림 </a:t>
            </a:r>
            <a:r>
              <a:rPr lang="en-US" altLang="ko-KR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- </a:t>
            </a:r>
            <a:r>
              <a:rPr lang="en-US" altLang="ko-KR" sz="1400" b="1" spc="-11" dirty="0" smtClean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Dialog box</a:t>
            </a:r>
            <a:endParaRPr lang="en-US" altLang="ko-KR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2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  <a:lvl3pPr marL="171450" lvl="2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3pPr>
          </a:lstStyle>
          <a:p>
            <a:pPr lvl="1"/>
            <a:r>
              <a:rPr lang="en-US" altLang="ko-KR" dirty="0" smtClean="0"/>
              <a:t>Modeless </a:t>
            </a:r>
            <a:r>
              <a:rPr lang="ko-KR" altLang="en-US" dirty="0"/>
              <a:t>대화 상자는 사용자의 입력을 요구하거나 문서의 변경을 위해 </a:t>
            </a:r>
            <a:r>
              <a:rPr lang="ko-KR" altLang="en-US" dirty="0" smtClean="0"/>
              <a:t>사용된다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Modal </a:t>
            </a:r>
            <a:r>
              <a:rPr lang="ko-KR" altLang="en-US" dirty="0"/>
              <a:t>대화 상자는 진행되는 작업을 수행하기 전에 필요한 정보를 사용자에게 전달하기 위해 </a:t>
            </a:r>
            <a:r>
              <a:rPr lang="ko-KR" altLang="en-US" dirty="0" smtClean="0"/>
              <a:t>사용된다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Movable modal </a:t>
            </a:r>
            <a:r>
              <a:rPr lang="ko-KR" altLang="en-US" dirty="0"/>
              <a:t>대화 상자는 사용자에게 입력이 요구되거나 사용자가 다른 어플리케이션을 사용할 때 문서의 변경을 하기 위해 </a:t>
            </a:r>
            <a:r>
              <a:rPr lang="ko-KR" altLang="en-US" dirty="0" smtClean="0"/>
              <a:t>사용된다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비슷하거나 관련된 기능에 대한 컨트롤 세트는 대화 상자에 그룹화하거나 함께 표시해야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대화 상자는 컨트롤 세트의 기능에 대해 명확하게 알려줄 수 있는 경계선과 제목을 가지고 있어야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제어가 일시적으로 불가능할 때</a:t>
            </a:r>
            <a:r>
              <a:rPr lang="en-US" altLang="ko-KR" dirty="0"/>
              <a:t>, </a:t>
            </a:r>
            <a:r>
              <a:rPr lang="ko-KR" altLang="en-US" dirty="0"/>
              <a:t>대화상자가 표시되어야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각각의 기능에 대한 대화 상자는 푸시 버튼을 포함하고 있어야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대화상자의 크기는 어플리케이션 창보다 </a:t>
            </a:r>
            <a:r>
              <a:rPr lang="ko-KR" altLang="en-US" dirty="0" smtClean="0"/>
              <a:t>작아야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대화 상자는 활성화 되었을 때</a:t>
            </a:r>
            <a:r>
              <a:rPr lang="en-US" altLang="ko-KR" dirty="0"/>
              <a:t>, primary display</a:t>
            </a:r>
            <a:r>
              <a:rPr lang="ko-KR" altLang="en-US" dirty="0"/>
              <a:t>에 표시되어야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하부 내용이 대화상자로 인해 보이지 않는 것이 문제가 되는 경우 어플리케이션은 움직일 수 있는 대화 상자를 사용해야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움직일 수 있는 대화상자는 제어 메뉴와 제목으로 구성되어 있는 </a:t>
            </a:r>
            <a:r>
              <a:rPr lang="en-US" altLang="ko-KR" dirty="0"/>
              <a:t>title bar</a:t>
            </a:r>
            <a:r>
              <a:rPr lang="ko-KR" altLang="en-US" dirty="0"/>
              <a:t>를 포함해야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고정된 대화 상자는 </a:t>
            </a:r>
            <a:r>
              <a:rPr lang="en-US" altLang="ko-KR" dirty="0"/>
              <a:t>title bar</a:t>
            </a:r>
            <a:r>
              <a:rPr lang="ko-KR" altLang="en-US" dirty="0"/>
              <a:t>를 포함하지 않아도 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어플리케이션은 움직일 수 있는 대화상자를 우선적으로 사용해야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/>
              <a:t>(</a:t>
            </a:r>
            <a:r>
              <a:rPr lang="ko-KR" altLang="en-US" dirty="0"/>
              <a:t>사용자는 가려진 데이터를 보기 위해 대화 상자를 재배치 할 수 있음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43910" y="4421852"/>
            <a:ext cx="5459374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경고 대화 상자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(modal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대화 상자 타입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)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은 에러 상황에 대한 의사 교환과 사용자가 에러 상황에 반응하기 전까지 다른 행동을 막기 위해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경고 대화 상자는 사용자의 주의를 요구하는 상황이나 위험한 상황을 사용자에게 알려주기 위한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display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메시지를 표시하기 위해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상황의 심각성을 알려줄 수 있는 아이콘이 경고 대화 상자에 함께 포함되어야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Error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대화 상자는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error symbol,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메시지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그리고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OK,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취소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도움과 같은 푸시 버튼을 포함해야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Error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창은 작업을 지속하기 위해 사용자의 확인을 요구하기 위한 양식이 있어야 함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에러의 심각성과 시스템의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logic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을 알려줄 수 있는 청각적인 알림을 포함하는 것을 고려할 수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있음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시스템에서 에러가 감지 되었을 때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에러를 나타낼 수 있는 대화 상자가 나타나야 함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.</a:t>
            </a: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Error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대화 상자는 에러가 감지되기 전에 표시되어서는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안됨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사용자가 에러를 인지하고 난 후에는 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Error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대화상자는 사라져야 하고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에러를 포함하고 있는 필드에는 에러가 눈에 띄게 표시되어야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68" y="4716735"/>
            <a:ext cx="3978001" cy="22527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47" y="4464273"/>
            <a:ext cx="2585292" cy="1134363"/>
          </a:xfrm>
          <a:prstGeom prst="rect">
            <a:avLst/>
          </a:prstGeom>
        </p:spPr>
      </p:pic>
      <p:sp>
        <p:nvSpPr>
          <p:cNvPr id="80" name="오른쪽 화살표 79"/>
          <p:cNvSpPr/>
          <p:nvPr/>
        </p:nvSpPr>
        <p:spPr>
          <a:xfrm>
            <a:off x="4792419" y="4882655"/>
            <a:ext cx="245411" cy="174066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796516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>
            <a:spLocks noChangeArrowheads="1"/>
          </p:cNvSpPr>
          <p:nvPr/>
        </p:nvSpPr>
        <p:spPr bwMode="auto">
          <a:xfrm>
            <a:off x="242281" y="1060271"/>
            <a:ext cx="100009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0"/>
            <a:r>
              <a:rPr kumimoji="0" lang="en-US" altLang="ko-KR" sz="1400" b="1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2-17. </a:t>
            </a:r>
            <a:r>
              <a:rPr lang="ko-KR" altLang="en-US" sz="1400" b="1" spc="-11" dirty="0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피드백</a:t>
            </a:r>
            <a:endParaRPr lang="en-US" altLang="ko-KR" sz="1400" b="1" spc="-11" dirty="0">
              <a:ln>
                <a:solidFill>
                  <a:prstClr val="white"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6140" y="1476375"/>
            <a:ext cx="101302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200" b="1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1pPr>
            <a:lvl2pPr marL="171450" lvl="1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2pPr>
            <a:lvl3pPr marL="171450" lvl="2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  <a:defRPr kumimoji="0" sz="1050" spc="-1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defRPr>
            </a:lvl3pPr>
          </a:lstStyle>
          <a:p>
            <a:pPr lvl="1"/>
            <a:r>
              <a:rPr lang="ko-KR" altLang="en-US" dirty="0" smtClean="0"/>
              <a:t>시스템 </a:t>
            </a:r>
            <a:r>
              <a:rPr lang="ko-KR" altLang="en-US" dirty="0"/>
              <a:t>시작 후</a:t>
            </a:r>
            <a:r>
              <a:rPr lang="en-US" altLang="ko-KR" dirty="0"/>
              <a:t> </a:t>
            </a:r>
            <a:r>
              <a:rPr lang="ko-KR" altLang="en-US" dirty="0"/>
              <a:t>시스템이 바로 이용 가능하지 않을 때 사용자에게 시스템 반응 시간이나 이용이 가능할 때 까지 남은 시간에 대한 피드백을 주어야 하며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시스템이 </a:t>
            </a:r>
            <a:r>
              <a:rPr lang="ko-KR" altLang="en-US" dirty="0"/>
              <a:t>시작 할 때 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 </a:t>
            </a:r>
            <a:r>
              <a:rPr lang="ko-KR" altLang="en-US" dirty="0"/>
              <a:t>키보드와 포인팅 디바이스를 사용할 수 없게 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/>
              <a:t>이러한 피드백에는 사용불가능을 알려주는 메시지나 </a:t>
            </a:r>
            <a:r>
              <a:rPr lang="en-US" altLang="ko-KR" dirty="0"/>
              <a:t>status bar, </a:t>
            </a:r>
            <a:r>
              <a:rPr lang="ko-KR" altLang="en-US" dirty="0"/>
              <a:t>포인터의 모양을 시계나 모래시계와 같은 모양으로 바꾸는 방법이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lvl="1"/>
            <a:r>
              <a:rPr lang="ko-KR" altLang="en-US" dirty="0" smtClean="0"/>
              <a:t>시스템이 </a:t>
            </a:r>
            <a:r>
              <a:rPr lang="ko-KR" altLang="en-US" dirty="0"/>
              <a:t>시작되고 난 후에는 시스템은 사용불가능을 표시하는 모든 메시지를 없애고</a:t>
            </a:r>
            <a:r>
              <a:rPr lang="en-US" altLang="ko-KR" dirty="0"/>
              <a:t>, </a:t>
            </a:r>
            <a:r>
              <a:rPr lang="ko-KR" altLang="en-US" dirty="0"/>
              <a:t>포인터를 기본 모양으로 되돌리고</a:t>
            </a:r>
            <a:r>
              <a:rPr lang="en-US" altLang="ko-KR" dirty="0"/>
              <a:t>, </a:t>
            </a:r>
            <a:r>
              <a:rPr lang="ko-KR" altLang="en-US" dirty="0"/>
              <a:t>키보드와 포인팅 디바이스를 </a:t>
            </a:r>
            <a:r>
              <a:rPr lang="ko-KR" altLang="en-US" dirty="0" smtClean="0"/>
              <a:t>사용 </a:t>
            </a:r>
            <a:r>
              <a:rPr lang="ko-KR" altLang="en-US" dirty="0"/>
              <a:t>가능하게 하여야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피드백 메시지에서 약어를 사용해서는 </a:t>
            </a:r>
            <a:r>
              <a:rPr lang="ko-KR" altLang="en-US" dirty="0" smtClean="0"/>
              <a:t>안된다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디자이너는 </a:t>
            </a:r>
            <a:r>
              <a:rPr lang="en-US" altLang="ko-KR" dirty="0"/>
              <a:t>interaction </a:t>
            </a:r>
            <a:r>
              <a:rPr lang="ko-KR" altLang="en-US" dirty="0"/>
              <a:t>과정 전체에서 상태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  <a:r>
              <a:rPr lang="en-US" altLang="ko-KR" dirty="0"/>
              <a:t>, </a:t>
            </a:r>
            <a:r>
              <a:rPr lang="ko-KR" altLang="en-US" dirty="0"/>
              <a:t>정보 확인의 방법으로 피드백이 사용할 수 있도록 만들어야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/>
              <a:t>연속적인 피드백 메시지는 각각의 피드백 메시지에서 다른 단어로 피드백을 주는 등의 방식으로 피드백을 주어야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개의 연속적인 피드백 </a:t>
            </a:r>
            <a:r>
              <a:rPr lang="ko-KR" altLang="en-US" dirty="0" smtClean="0"/>
              <a:t>메시지는 다음과 같다</a:t>
            </a:r>
            <a:r>
              <a:rPr lang="en-US" altLang="ko-KR" dirty="0" smtClean="0"/>
              <a:t>.</a:t>
            </a:r>
          </a:p>
          <a:p>
            <a:pPr marL="0" lvl="2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가</a:t>
            </a:r>
            <a:r>
              <a:rPr lang="en-US" altLang="ko-KR" dirty="0" smtClean="0"/>
              <a:t>. Processing </a:t>
            </a:r>
            <a:r>
              <a:rPr lang="en-US" altLang="ko-KR" dirty="0"/>
              <a:t>search </a:t>
            </a:r>
            <a:r>
              <a:rPr lang="en-US" altLang="ko-KR" dirty="0" smtClean="0"/>
              <a:t>– </a:t>
            </a:r>
            <a:r>
              <a:rPr lang="en-US" altLang="ko-KR" dirty="0"/>
              <a:t>please </a:t>
            </a:r>
            <a:r>
              <a:rPr lang="en-US" altLang="ko-KR" dirty="0" smtClean="0"/>
              <a:t>wait</a:t>
            </a:r>
          </a:p>
          <a:p>
            <a:pPr marL="0" lvl="2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나</a:t>
            </a:r>
            <a:r>
              <a:rPr lang="en-US" altLang="ko-KR" dirty="0" smtClean="0"/>
              <a:t>. Search </a:t>
            </a:r>
            <a:r>
              <a:rPr lang="en-US" altLang="ko-KR" dirty="0"/>
              <a:t>continuing </a:t>
            </a:r>
            <a:r>
              <a:rPr lang="en-US" altLang="ko-KR" dirty="0" smtClean="0"/>
              <a:t>– </a:t>
            </a:r>
            <a:r>
              <a:rPr lang="en-US" altLang="ko-KR" dirty="0"/>
              <a:t>please </a:t>
            </a:r>
            <a:r>
              <a:rPr lang="en-US" altLang="ko-KR" dirty="0" smtClean="0"/>
              <a:t>wait</a:t>
            </a:r>
          </a:p>
          <a:p>
            <a:pPr marL="0" lvl="2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다</a:t>
            </a:r>
            <a:r>
              <a:rPr lang="en-US" altLang="ko-KR" dirty="0" smtClean="0"/>
              <a:t>. Processing </a:t>
            </a:r>
            <a:r>
              <a:rPr lang="en-US" altLang="ko-KR" dirty="0"/>
              <a:t>search </a:t>
            </a:r>
            <a:r>
              <a:rPr lang="en-US" altLang="ko-KR" dirty="0" smtClean="0"/>
              <a:t>– </a:t>
            </a:r>
            <a:r>
              <a:rPr lang="en-US" altLang="ko-KR" dirty="0"/>
              <a:t>wait </a:t>
            </a:r>
            <a:r>
              <a:rPr lang="en-US" altLang="ko-KR" dirty="0" smtClean="0"/>
              <a:t>please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2281" y="380405"/>
            <a:ext cx="295574" cy="306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endParaRPr kumimoji="0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164" y="324207"/>
            <a:ext cx="1225944" cy="40009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20316" defTabSz="1043056" fontAlgn="auto">
              <a:spcBef>
                <a:spcPts val="270"/>
              </a:spcBef>
              <a:spcAft>
                <a:spcPts val="0"/>
              </a:spcAft>
              <a:defRPr/>
            </a:pPr>
            <a:r>
              <a:rPr kumimoji="0" lang="ko-KR" altLang="en-US" sz="2000" b="1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세부요소</a:t>
            </a:r>
            <a:endParaRPr kumimoji="0" lang="en-US" altLang="ko-KR" sz="2000" b="1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32355" y="5220791"/>
            <a:ext cx="5346700" cy="7771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다양한 모드를 사용할 수 있는 작업이 수행되고 있다면</a:t>
            </a:r>
            <a:r>
              <a:rPr kumimoji="0" lang="en-US" altLang="ko-KR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,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사용자에게 현재 모드를 </a:t>
            </a:r>
            <a: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/>
            </a:r>
            <a:br>
              <a:rPr kumimoji="0" lang="en-US" altLang="ko-KR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</a:b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상기시키기 </a:t>
            </a: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위한 수단이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필요함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  <a:p>
            <a:pPr marL="171450" indent="-171450" defTabSz="1043056" fontAlgn="auto"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kumimoji="0" lang="ko-KR" altLang="en-US" sz="1050" spc="-1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선택된 옵션이나 시스템에 입력되어질 자료는 시스템에 의해 강조되거나 사용자가 확인할 수 있게 표시되어야 </a:t>
            </a:r>
            <a:r>
              <a:rPr kumimoji="0" lang="ko-KR" altLang="en-US" sz="1050" spc="-1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Malgun Gothic"/>
              </a:rPr>
              <a:t>함</a:t>
            </a:r>
            <a:endParaRPr kumimoji="0" lang="en-US" altLang="ko-KR" sz="1050" spc="-1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Malgun Gothic"/>
            </a:endParaRPr>
          </a:p>
        </p:txBody>
      </p:sp>
      <p:sp>
        <p:nvSpPr>
          <p:cNvPr id="81" name="오른쪽 화살표 80"/>
          <p:cNvSpPr/>
          <p:nvPr/>
        </p:nvSpPr>
        <p:spPr>
          <a:xfrm>
            <a:off x="4894741" y="4739028"/>
            <a:ext cx="245411" cy="1740662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89" y="4281900"/>
            <a:ext cx="4635537" cy="26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640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bg1">
              <a:lumMod val="7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10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15841</TotalTime>
  <Words>18079</Words>
  <Application>Microsoft Office PowerPoint</Application>
  <PresentationFormat>사용자 지정</PresentationFormat>
  <Paragraphs>2922</Paragraphs>
  <Slides>139</Slides>
  <Notes>125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54" baseType="lpstr">
      <vt:lpstr>굴림</vt:lpstr>
      <vt:lpstr>Arial</vt:lpstr>
      <vt:lpstr>KoPub돋움체 Medium</vt:lpstr>
      <vt:lpstr>Wingdings 2</vt:lpstr>
      <vt:lpstr>Times New Roman</vt:lpstr>
      <vt:lpstr>Wingdings</vt:lpstr>
      <vt:lpstr>맑은 고딕</vt:lpstr>
      <vt:lpstr>StarSymbol</vt:lpstr>
      <vt:lpstr>나눔고딕</vt:lpstr>
      <vt:lpstr>Verdana</vt:lpstr>
      <vt:lpstr>Cambria Math</vt:lpstr>
      <vt:lpstr>Rix모던고딕 EB</vt:lpstr>
      <vt:lpstr>Office 테마</vt:lpstr>
      <vt:lpstr>10_Office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kimsy</cp:lastModifiedBy>
  <cp:revision>831</cp:revision>
  <cp:lastPrinted>2016-11-15T14:12:32Z</cp:lastPrinted>
  <dcterms:created xsi:type="dcterms:W3CDTF">2014-06-17T14:38:15Z</dcterms:created>
  <dcterms:modified xsi:type="dcterms:W3CDTF">2016-11-15T14:16:04Z</dcterms:modified>
</cp:coreProperties>
</file>